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4" r:id="rId3"/>
    <p:sldMasterId id="2147483697" r:id="rId4"/>
    <p:sldMasterId id="2147483710" r:id="rId5"/>
  </p:sldMasterIdLst>
  <p:notesMasterIdLst>
    <p:notesMasterId r:id="rId19"/>
  </p:notesMasterIdLst>
  <p:sldIdLst>
    <p:sldId id="256" r:id="rId6"/>
    <p:sldId id="312" r:id="rId7"/>
    <p:sldId id="616" r:id="rId8"/>
    <p:sldId id="618" r:id="rId9"/>
    <p:sldId id="637" r:id="rId10"/>
    <p:sldId id="626" r:id="rId11"/>
    <p:sldId id="643" r:id="rId12"/>
    <p:sldId id="638" r:id="rId13"/>
    <p:sldId id="642" r:id="rId14"/>
    <p:sldId id="623" r:id="rId15"/>
    <p:sldId id="630" r:id="rId16"/>
    <p:sldId id="600" r:id="rId17"/>
    <p:sldId id="625" r:id="rId18"/>
  </p:sldIdLst>
  <p:sldSz cx="12192000" cy="6858000"/>
  <p:notesSz cx="6858000" cy="9144000"/>
  <p:embeddedFontLst>
    <p:embeddedFont>
      <p:font typeface="Helvetica" panose="020B0604020202020204"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A9E1"/>
    <a:srgbClr val="B1DBF0"/>
    <a:srgbClr val="3994A9"/>
    <a:srgbClr val="49AEBE"/>
    <a:srgbClr val="4EADC3"/>
    <a:srgbClr val="FFFFFF"/>
    <a:srgbClr val="0B7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81144" autoAdjust="0"/>
  </p:normalViewPr>
  <p:slideViewPr>
    <p:cSldViewPr snapToGrid="0">
      <p:cViewPr>
        <p:scale>
          <a:sx n="51" d="100"/>
          <a:sy n="51" d="100"/>
        </p:scale>
        <p:origin x="1056" y="44"/>
      </p:cViewPr>
      <p:guideLst/>
    </p:cSldViewPr>
  </p:slideViewPr>
  <p:notesTextViewPr>
    <p:cViewPr>
      <p:scale>
        <a:sx n="1" d="1"/>
        <a:sy n="1" d="1"/>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FAC37-867E-4B0E-A9AE-DD351E4F4312}" type="datetimeFigureOut">
              <a:rPr lang="en-US" smtClean="0"/>
              <a:t>4/9/2025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B6271-198A-475E-B1F4-5E0A69DBC608}" type="slidenum">
              <a:rPr lang="en-US" smtClean="0"/>
              <a:t>‹#›</a:t>
            </a:fld>
            <a:endParaRPr lang="en-US" dirty="0"/>
          </a:p>
        </p:txBody>
      </p:sp>
    </p:spTree>
    <p:extLst>
      <p:ext uri="{BB962C8B-B14F-4D97-AF65-F5344CB8AC3E}">
        <p14:creationId xmlns:p14="http://schemas.microsoft.com/office/powerpoint/2010/main" val="286526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a:t>
            </a:fld>
            <a:endParaRPr lang="en-US" dirty="0"/>
          </a:p>
        </p:txBody>
      </p:sp>
    </p:spTree>
    <p:extLst>
      <p:ext uri="{BB962C8B-B14F-4D97-AF65-F5344CB8AC3E}">
        <p14:creationId xmlns:p14="http://schemas.microsoft.com/office/powerpoint/2010/main" val="412348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spcBef>
                <a:spcPts val="0"/>
              </a:spcBef>
              <a:spcAft>
                <a:spcPts val="0"/>
              </a:spcAft>
              <a:buFont typeface="Symbol" panose="05050102010706020507" pitchFamily="18" charset="2"/>
              <a:buChar char=""/>
            </a:pPr>
            <a:r>
              <a:rPr lang="en-US" dirty="0">
                <a:latin typeface="Helvetica" pitchFamily="2" charset="0"/>
              </a:rPr>
              <a:t>Select 3 from list of 24 </a:t>
            </a:r>
          </a:p>
          <a:p>
            <a:pPr marL="342900" marR="0" lvl="0" indent="-342900" algn="l">
              <a:spcBef>
                <a:spcPts val="0"/>
              </a:spcBef>
              <a:spcAft>
                <a:spcPts val="0"/>
              </a:spcAft>
              <a:buFont typeface="Symbol" panose="05050102010706020507" pitchFamily="18" charset="2"/>
              <a:buChar char=""/>
            </a:pPr>
            <a:r>
              <a:rPr lang="en-US" dirty="0">
                <a:latin typeface="Helvetica" pitchFamily="2" charset="0"/>
              </a:rPr>
              <a:t>Not presented as “actionable” items but are simply topics (such as Unemployment, Healthy Eating, Poverty, etc.). </a:t>
            </a:r>
          </a:p>
          <a:p>
            <a:pPr marL="342900" marR="0" lvl="0" indent="-342900" algn="l">
              <a:spcBef>
                <a:spcPts val="0"/>
              </a:spcBef>
              <a:spcAft>
                <a:spcPts val="0"/>
              </a:spcAft>
              <a:buFont typeface="Symbol" panose="05050102010706020507" pitchFamily="18" charset="2"/>
              <a:buChar char=""/>
            </a:pPr>
            <a:r>
              <a:rPr lang="en-US" dirty="0">
                <a:latin typeface="Helvetica" pitchFamily="2" charset="0"/>
              </a:rPr>
              <a:t>Derived from the five social determinant of health domains from Healthy People 2030 (Economic Stability, Social and Community Context, Neighborhood and Built Environment, Health Care Access and Quality, Education Access and Quality)</a:t>
            </a:r>
          </a:p>
          <a:p>
            <a:pPr marL="342900" marR="0" lvl="0" indent="-342900" algn="l">
              <a:spcBef>
                <a:spcPts val="0"/>
              </a:spcBef>
              <a:spcAft>
                <a:spcPts val="0"/>
              </a:spcAft>
              <a:buFont typeface="Symbol" panose="05050102010706020507" pitchFamily="18" charset="2"/>
              <a:buChar char=""/>
            </a:pPr>
            <a:r>
              <a:rPr lang="en-US" dirty="0">
                <a:latin typeface="Helvetica" pitchFamily="2" charset="0"/>
              </a:rPr>
              <a:t>Priorities grouped by a category descriptor, also informed by the SDH domains</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Selection of at least one of the following social determinants of health is strongly encouraged: </a:t>
            </a:r>
          </a:p>
          <a:p>
            <a:r>
              <a:rPr lang="en-US" sz="1800" b="0" i="0" u="none" strike="noStrike" baseline="0" dirty="0">
                <a:solidFill>
                  <a:srgbClr val="000000"/>
                </a:solidFill>
                <a:latin typeface="Calibri" panose="020F0502020204030204" pitchFamily="34" charset="0"/>
              </a:rPr>
              <a:t>Poverty </a:t>
            </a:r>
          </a:p>
          <a:p>
            <a:r>
              <a:rPr lang="en-US" sz="1800" b="0" i="0" u="none" strike="noStrike" baseline="0" dirty="0">
                <a:solidFill>
                  <a:srgbClr val="000000"/>
                </a:solidFill>
                <a:latin typeface="Calibri" panose="020F0502020204030204" pitchFamily="34" charset="0"/>
              </a:rPr>
              <a:t>Unemployment </a:t>
            </a:r>
          </a:p>
          <a:p>
            <a:r>
              <a:rPr lang="en-US" sz="1800" b="0" i="0" u="none" strike="noStrike" baseline="0" dirty="0">
                <a:solidFill>
                  <a:srgbClr val="000000"/>
                </a:solidFill>
                <a:latin typeface="Calibri" panose="020F0502020204030204" pitchFamily="34" charset="0"/>
              </a:rPr>
              <a:t>Nutrition Security </a:t>
            </a:r>
          </a:p>
          <a:p>
            <a:r>
              <a:rPr lang="en-US" sz="1800" b="0" i="0" u="none" strike="noStrike" baseline="0" dirty="0">
                <a:solidFill>
                  <a:srgbClr val="000000"/>
                </a:solidFill>
                <a:latin typeface="Calibri" panose="020F0502020204030204" pitchFamily="34" charset="0"/>
              </a:rPr>
              <a:t>Housing Stability and Affordability </a:t>
            </a:r>
          </a:p>
          <a:p>
            <a:r>
              <a:rPr lang="en-US" sz="1800" b="0" i="0" u="none" strike="noStrike" baseline="0" dirty="0">
                <a:solidFill>
                  <a:srgbClr val="000000"/>
                </a:solidFill>
                <a:latin typeface="Calibri" panose="020F0502020204030204" pitchFamily="34" charset="0"/>
              </a:rPr>
              <a:t>Health and Wellness Promoting Schools </a:t>
            </a:r>
          </a:p>
          <a:p>
            <a:r>
              <a:rPr lang="en-US" sz="1800" b="0" i="0" u="none" strike="noStrike" baseline="0" dirty="0">
                <a:solidFill>
                  <a:srgbClr val="000000"/>
                </a:solidFill>
                <a:latin typeface="Calibri" panose="020F0502020204030204" pitchFamily="34" charset="0"/>
              </a:rPr>
              <a:t>Opportunities for Continued Education </a:t>
            </a:r>
          </a:p>
          <a:p>
            <a:r>
              <a:rPr lang="en-US" sz="1800" b="0" i="0" u="none" strike="noStrike" baseline="0" dirty="0">
                <a:solidFill>
                  <a:srgbClr val="000000"/>
                </a:solidFill>
                <a:latin typeface="Calibri" panose="020F0502020204030204" pitchFamily="34" charset="0"/>
              </a:rPr>
              <a:t>	</a:t>
            </a:r>
            <a:endParaRPr lang="en-US" dirty="0">
              <a:latin typeface="Helvetica" pitchFamily="2" charset="0"/>
            </a:endParaRPr>
          </a:p>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10</a:t>
            </a:fld>
            <a:endParaRPr lang="en-US" dirty="0"/>
          </a:p>
        </p:txBody>
      </p:sp>
    </p:spTree>
    <p:extLst>
      <p:ext uri="{BB962C8B-B14F-4D97-AF65-F5344CB8AC3E}">
        <p14:creationId xmlns:p14="http://schemas.microsoft.com/office/powerpoint/2010/main" val="356789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updated PA dashboard here</a:t>
            </a:r>
          </a:p>
          <a:p>
            <a:r>
              <a:rPr lang="en-US" dirty="0"/>
              <a:t>Updated PA dashboard to come in the fall </a:t>
            </a:r>
          </a:p>
        </p:txBody>
      </p:sp>
      <p:sp>
        <p:nvSpPr>
          <p:cNvPr id="4" name="Slide Number Placeholder 3"/>
          <p:cNvSpPr>
            <a:spLocks noGrp="1"/>
          </p:cNvSpPr>
          <p:nvPr>
            <p:ph type="sldNum" sz="quarter" idx="10"/>
          </p:nvPr>
        </p:nvSpPr>
        <p:spPr/>
        <p:txBody>
          <a:bodyPr/>
          <a:lstStyle/>
          <a:p>
            <a:fld id="{E3AB6271-198A-475E-B1F4-5E0A69DBC608}" type="slidenum">
              <a:rPr lang="en-US" smtClean="0"/>
              <a:t>11</a:t>
            </a:fld>
            <a:endParaRPr lang="en-US" dirty="0"/>
          </a:p>
        </p:txBody>
      </p:sp>
    </p:spTree>
    <p:extLst>
      <p:ext uri="{BB962C8B-B14F-4D97-AF65-F5344CB8AC3E}">
        <p14:creationId xmlns:p14="http://schemas.microsoft.com/office/powerpoint/2010/main" val="2814536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3320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13</a:t>
            </a:fld>
            <a:endParaRPr lang="en-US" dirty="0"/>
          </a:p>
        </p:txBody>
      </p:sp>
    </p:spTree>
    <p:extLst>
      <p:ext uri="{BB962C8B-B14F-4D97-AF65-F5344CB8AC3E}">
        <p14:creationId xmlns:p14="http://schemas.microsoft.com/office/powerpoint/2010/main" val="88993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today’s meeting agenda. The goal of today’s meeting is to discuss the 2024 CHAS analysis, and select a date for an ad-hoc meeting to select our regional PA priorities</a:t>
            </a:r>
          </a:p>
        </p:txBody>
      </p:sp>
      <p:sp>
        <p:nvSpPr>
          <p:cNvPr id="4" name="Slide Number Placeholder 3"/>
          <p:cNvSpPr>
            <a:spLocks noGrp="1"/>
          </p:cNvSpPr>
          <p:nvPr>
            <p:ph type="sldNum" sz="quarter" idx="10"/>
          </p:nvPr>
        </p:nvSpPr>
        <p:spPr/>
        <p:txBody>
          <a:bodyPr/>
          <a:lstStyle/>
          <a:p>
            <a:fld id="{E3AB6271-198A-475E-B1F4-5E0A69DBC608}" type="slidenum">
              <a:rPr lang="en-US" smtClean="0"/>
              <a:t>2</a:t>
            </a:fld>
            <a:endParaRPr lang="en-US" dirty="0"/>
          </a:p>
        </p:txBody>
      </p:sp>
    </p:spTree>
    <p:extLst>
      <p:ext uri="{BB962C8B-B14F-4D97-AF65-F5344CB8AC3E}">
        <p14:creationId xmlns:p14="http://schemas.microsoft.com/office/powerpoint/2010/main" val="26806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please start with introductions. I’ll call on folks as I see them.</a:t>
            </a:r>
          </a:p>
        </p:txBody>
      </p:sp>
      <p:sp>
        <p:nvSpPr>
          <p:cNvPr id="4" name="Slide Number Placeholder 3"/>
          <p:cNvSpPr>
            <a:spLocks noGrp="1"/>
          </p:cNvSpPr>
          <p:nvPr>
            <p:ph type="sldNum" sz="quarter" idx="10"/>
          </p:nvPr>
        </p:nvSpPr>
        <p:spPr/>
        <p:txBody>
          <a:bodyPr/>
          <a:lstStyle/>
          <a:p>
            <a:fld id="{E3AB6271-198A-475E-B1F4-5E0A69DBC608}" type="slidenum">
              <a:rPr lang="en-US" smtClean="0"/>
              <a:t>3</a:t>
            </a:fld>
            <a:endParaRPr lang="en-US" dirty="0"/>
          </a:p>
        </p:txBody>
      </p:sp>
    </p:spTree>
    <p:extLst>
      <p:ext uri="{BB962C8B-B14F-4D97-AF65-F5344CB8AC3E}">
        <p14:creationId xmlns:p14="http://schemas.microsoft.com/office/powerpoint/2010/main" val="57732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housekeeping, all of our meeting materials are on the LIHC website here</a:t>
            </a:r>
          </a:p>
        </p:txBody>
      </p:sp>
      <p:sp>
        <p:nvSpPr>
          <p:cNvPr id="4" name="Slide Number Placeholder 3"/>
          <p:cNvSpPr>
            <a:spLocks noGrp="1"/>
          </p:cNvSpPr>
          <p:nvPr>
            <p:ph type="sldNum" sz="quarter" idx="10"/>
          </p:nvPr>
        </p:nvSpPr>
        <p:spPr/>
        <p:txBody>
          <a:bodyPr/>
          <a:lstStyle/>
          <a:p>
            <a:fld id="{E3AB6271-198A-475E-B1F4-5E0A69DBC608}" type="slidenum">
              <a:rPr lang="en-US" smtClean="0"/>
              <a:t>4</a:t>
            </a:fld>
            <a:endParaRPr lang="en-US" dirty="0"/>
          </a:p>
        </p:txBody>
      </p:sp>
    </p:spTree>
    <p:extLst>
      <p:ext uri="{BB962C8B-B14F-4D97-AF65-F5344CB8AC3E}">
        <p14:creationId xmlns:p14="http://schemas.microsoft.com/office/powerpoint/2010/main" val="195960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5</a:t>
            </a:fld>
            <a:endParaRPr lang="en-US" dirty="0"/>
          </a:p>
        </p:txBody>
      </p:sp>
    </p:spTree>
    <p:extLst>
      <p:ext uri="{BB962C8B-B14F-4D97-AF65-F5344CB8AC3E}">
        <p14:creationId xmlns:p14="http://schemas.microsoft.com/office/powerpoint/2010/main" val="327651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your efforts to help us secure interviews with community stakeholders and providers</a:t>
            </a:r>
          </a:p>
          <a:p>
            <a:r>
              <a:rPr lang="en-US" dirty="0"/>
              <a:t>Thank you for your patience as we finish the QA this week</a:t>
            </a:r>
          </a:p>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6</a:t>
            </a:fld>
            <a:endParaRPr lang="en-US" dirty="0"/>
          </a:p>
        </p:txBody>
      </p:sp>
    </p:spTree>
    <p:extLst>
      <p:ext uri="{BB962C8B-B14F-4D97-AF65-F5344CB8AC3E}">
        <p14:creationId xmlns:p14="http://schemas.microsoft.com/office/powerpoint/2010/main" val="3984353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BF76A-1891-FE20-9DAF-ADD8F464C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9AB88-B0B7-FB73-4AC3-D48ED1276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068E3-80A7-34EB-3BD2-3C476038700B}"/>
              </a:ext>
            </a:extLst>
          </p:cNvPr>
          <p:cNvSpPr>
            <a:spLocks noGrp="1"/>
          </p:cNvSpPr>
          <p:nvPr>
            <p:ph type="body" idx="1"/>
          </p:nvPr>
        </p:nvSpPr>
        <p:spPr/>
        <p:txBody>
          <a:bodyPr/>
          <a:lstStyle/>
          <a:p>
            <a:r>
              <a:rPr lang="en-US" dirty="0"/>
              <a:t>Thank you all for your efforts to help us secure interviews with community stakeholders and providers</a:t>
            </a:r>
          </a:p>
          <a:p>
            <a:r>
              <a:rPr lang="en-US" dirty="0"/>
              <a:t>Thank you for your patience as we finish the QA this week</a:t>
            </a:r>
          </a:p>
          <a:p>
            <a:endParaRPr lang="en-US" dirty="0"/>
          </a:p>
        </p:txBody>
      </p:sp>
      <p:sp>
        <p:nvSpPr>
          <p:cNvPr id="4" name="Slide Number Placeholder 3">
            <a:extLst>
              <a:ext uri="{FF2B5EF4-FFF2-40B4-BE49-F238E27FC236}">
                <a16:creationId xmlns:a16="http://schemas.microsoft.com/office/drawing/2014/main" id="{36AE71E6-3E26-046F-39F8-043CE8F5848A}"/>
              </a:ext>
            </a:extLst>
          </p:cNvPr>
          <p:cNvSpPr>
            <a:spLocks noGrp="1"/>
          </p:cNvSpPr>
          <p:nvPr>
            <p:ph type="sldNum" sz="quarter" idx="10"/>
          </p:nvPr>
        </p:nvSpPr>
        <p:spPr/>
        <p:txBody>
          <a:bodyPr/>
          <a:lstStyle/>
          <a:p>
            <a:fld id="{E3AB6271-198A-475E-B1F4-5E0A69DBC608}" type="slidenum">
              <a:rPr lang="en-US" smtClean="0"/>
              <a:t>7</a:t>
            </a:fld>
            <a:endParaRPr lang="en-US" dirty="0"/>
          </a:p>
        </p:txBody>
      </p:sp>
    </p:spTree>
    <p:extLst>
      <p:ext uri="{BB962C8B-B14F-4D97-AF65-F5344CB8AC3E}">
        <p14:creationId xmlns:p14="http://schemas.microsoft.com/office/powerpoint/2010/main" val="138489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8</a:t>
            </a:fld>
            <a:endParaRPr lang="en-US" dirty="0"/>
          </a:p>
        </p:txBody>
      </p:sp>
    </p:spTree>
    <p:extLst>
      <p:ext uri="{BB962C8B-B14F-4D97-AF65-F5344CB8AC3E}">
        <p14:creationId xmlns:p14="http://schemas.microsoft.com/office/powerpoint/2010/main" val="218083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B34A6-40A7-D912-A954-A2B0486F1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6438F-10DA-3D4D-79A9-4593095716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BC721-D727-B1D4-442B-64F0C6D2E0DF}"/>
              </a:ext>
            </a:extLst>
          </p:cNvPr>
          <p:cNvSpPr>
            <a:spLocks noGrp="1"/>
          </p:cNvSpPr>
          <p:nvPr>
            <p:ph type="body" idx="1"/>
          </p:nvPr>
        </p:nvSpPr>
        <p:spPr/>
        <p:txBody>
          <a:bodyPr/>
          <a:lstStyle/>
          <a:p>
            <a:pPr marL="342900" marR="0" lvl="0" indent="-342900" algn="l">
              <a:spcBef>
                <a:spcPts val="0"/>
              </a:spcBef>
              <a:spcAft>
                <a:spcPts val="0"/>
              </a:spcAft>
              <a:buFont typeface="Symbol" panose="05050102010706020507" pitchFamily="18" charset="2"/>
              <a:buChar char=""/>
            </a:pPr>
            <a:r>
              <a:rPr lang="en-US" dirty="0">
                <a:latin typeface="Helvetica" pitchFamily="2" charset="0"/>
              </a:rPr>
              <a:t>Select 3 from list of 24 </a:t>
            </a:r>
          </a:p>
          <a:p>
            <a:pPr marL="342900" marR="0" lvl="0" indent="-342900" algn="l">
              <a:spcBef>
                <a:spcPts val="0"/>
              </a:spcBef>
              <a:spcAft>
                <a:spcPts val="0"/>
              </a:spcAft>
              <a:buFont typeface="Symbol" panose="05050102010706020507" pitchFamily="18" charset="2"/>
              <a:buChar char=""/>
            </a:pPr>
            <a:r>
              <a:rPr lang="en-US" dirty="0">
                <a:latin typeface="Helvetica" pitchFamily="2" charset="0"/>
              </a:rPr>
              <a:t>Not presented as “actionable” items but are simply topics (such as Unemployment, Healthy Eating, Poverty, etc.). </a:t>
            </a:r>
          </a:p>
          <a:p>
            <a:pPr marL="342900" marR="0" lvl="0" indent="-342900" algn="l">
              <a:spcBef>
                <a:spcPts val="0"/>
              </a:spcBef>
              <a:spcAft>
                <a:spcPts val="0"/>
              </a:spcAft>
              <a:buFont typeface="Symbol" panose="05050102010706020507" pitchFamily="18" charset="2"/>
              <a:buChar char=""/>
            </a:pPr>
            <a:r>
              <a:rPr lang="en-US" dirty="0">
                <a:latin typeface="Helvetica" pitchFamily="2" charset="0"/>
              </a:rPr>
              <a:t>Derived from the five social determinant of health domains from Healthy People 2030 (Economic Stability, Social and Community Context, Neighborhood and Built Environment, Health Care Access and Quality, Education Access and Quality)</a:t>
            </a:r>
          </a:p>
          <a:p>
            <a:pPr marL="342900" marR="0" lvl="0" indent="-342900" algn="l">
              <a:spcBef>
                <a:spcPts val="0"/>
              </a:spcBef>
              <a:spcAft>
                <a:spcPts val="0"/>
              </a:spcAft>
              <a:buFont typeface="Symbol" panose="05050102010706020507" pitchFamily="18" charset="2"/>
              <a:buChar char=""/>
            </a:pPr>
            <a:r>
              <a:rPr lang="en-US" dirty="0">
                <a:latin typeface="Helvetica" pitchFamily="2" charset="0"/>
              </a:rPr>
              <a:t>Priorities grouped by a category descriptor, also informed by the SDH domains</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Selection of at least one of the following social determinants of health is strongly encouraged: </a:t>
            </a:r>
          </a:p>
          <a:p>
            <a:r>
              <a:rPr lang="en-US" sz="1800" b="0" i="0" u="none" strike="noStrike" baseline="0" dirty="0">
                <a:solidFill>
                  <a:srgbClr val="000000"/>
                </a:solidFill>
                <a:latin typeface="Calibri" panose="020F0502020204030204" pitchFamily="34" charset="0"/>
              </a:rPr>
              <a:t>Poverty </a:t>
            </a:r>
          </a:p>
          <a:p>
            <a:r>
              <a:rPr lang="en-US" sz="1800" b="0" i="0" u="none" strike="noStrike" baseline="0" dirty="0">
                <a:solidFill>
                  <a:srgbClr val="000000"/>
                </a:solidFill>
                <a:latin typeface="Calibri" panose="020F0502020204030204" pitchFamily="34" charset="0"/>
              </a:rPr>
              <a:t>Unemployment </a:t>
            </a:r>
          </a:p>
          <a:p>
            <a:r>
              <a:rPr lang="en-US" sz="1800" b="0" i="0" u="none" strike="noStrike" baseline="0" dirty="0">
                <a:solidFill>
                  <a:srgbClr val="000000"/>
                </a:solidFill>
                <a:latin typeface="Calibri" panose="020F0502020204030204" pitchFamily="34" charset="0"/>
              </a:rPr>
              <a:t>Nutrition Security </a:t>
            </a:r>
          </a:p>
          <a:p>
            <a:r>
              <a:rPr lang="en-US" sz="1800" b="0" i="0" u="none" strike="noStrike" baseline="0" dirty="0">
                <a:solidFill>
                  <a:srgbClr val="000000"/>
                </a:solidFill>
                <a:latin typeface="Calibri" panose="020F0502020204030204" pitchFamily="34" charset="0"/>
              </a:rPr>
              <a:t>Housing Stability and Affordability </a:t>
            </a:r>
          </a:p>
          <a:p>
            <a:r>
              <a:rPr lang="en-US" sz="1800" b="0" i="0" u="none" strike="noStrike" baseline="0" dirty="0">
                <a:solidFill>
                  <a:srgbClr val="000000"/>
                </a:solidFill>
                <a:latin typeface="Calibri" panose="020F0502020204030204" pitchFamily="34" charset="0"/>
              </a:rPr>
              <a:t>Health and Wellness Promoting Schools </a:t>
            </a:r>
          </a:p>
          <a:p>
            <a:r>
              <a:rPr lang="en-US" sz="1800" b="0" i="0" u="none" strike="noStrike" baseline="0" dirty="0">
                <a:solidFill>
                  <a:srgbClr val="000000"/>
                </a:solidFill>
                <a:latin typeface="Calibri" panose="020F0502020204030204" pitchFamily="34" charset="0"/>
              </a:rPr>
              <a:t>Opportunities for Continued Education </a:t>
            </a:r>
          </a:p>
          <a:p>
            <a:r>
              <a:rPr lang="en-US" sz="1800" b="0" i="0" u="none" strike="noStrike" baseline="0" dirty="0">
                <a:solidFill>
                  <a:srgbClr val="000000"/>
                </a:solidFill>
                <a:latin typeface="Calibri" panose="020F0502020204030204" pitchFamily="34" charset="0"/>
              </a:rPr>
              <a:t>	</a:t>
            </a:r>
            <a:endParaRPr lang="en-US" dirty="0">
              <a:latin typeface="Helvetica" pitchFamily="2" charset="0"/>
            </a:endParaRPr>
          </a:p>
          <a:p>
            <a:endParaRPr lang="en-US" dirty="0"/>
          </a:p>
        </p:txBody>
      </p:sp>
      <p:sp>
        <p:nvSpPr>
          <p:cNvPr id="4" name="Slide Number Placeholder 3">
            <a:extLst>
              <a:ext uri="{FF2B5EF4-FFF2-40B4-BE49-F238E27FC236}">
                <a16:creationId xmlns:a16="http://schemas.microsoft.com/office/drawing/2014/main" id="{01307DFB-3E3F-9E88-67CC-CD126033F377}"/>
              </a:ext>
            </a:extLst>
          </p:cNvPr>
          <p:cNvSpPr>
            <a:spLocks noGrp="1"/>
          </p:cNvSpPr>
          <p:nvPr>
            <p:ph type="sldNum" sz="quarter" idx="10"/>
          </p:nvPr>
        </p:nvSpPr>
        <p:spPr/>
        <p:txBody>
          <a:bodyPr/>
          <a:lstStyle/>
          <a:p>
            <a:fld id="{E3AB6271-198A-475E-B1F4-5E0A69DBC608}" type="slidenum">
              <a:rPr lang="en-US" smtClean="0"/>
              <a:t>9</a:t>
            </a:fld>
            <a:endParaRPr lang="en-US" dirty="0"/>
          </a:p>
        </p:txBody>
      </p:sp>
    </p:spTree>
    <p:extLst>
      <p:ext uri="{BB962C8B-B14F-4D97-AF65-F5344CB8AC3E}">
        <p14:creationId xmlns:p14="http://schemas.microsoft.com/office/powerpoint/2010/main" val="319782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3365CF-19CA-46A3-9A80-0F6A457790B9}"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88353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365CF-19CA-46A3-9A80-0F6A457790B9}"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5181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365CF-19CA-46A3-9A80-0F6A457790B9}"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246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35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3172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61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8706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6338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4836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875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a:t>Click to edit Master title style</a:t>
            </a:r>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4007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365CF-19CA-46A3-9A80-0F6A457790B9}"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319843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a:t>Click to edit Master title style</a:t>
            </a:r>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372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a:t>Click icon to add picture</a:t>
            </a:r>
          </a:p>
        </p:txBody>
      </p:sp>
    </p:spTree>
    <p:extLst>
      <p:ext uri="{BB962C8B-B14F-4D97-AF65-F5344CB8AC3E}">
        <p14:creationId xmlns:p14="http://schemas.microsoft.com/office/powerpoint/2010/main" val="1105370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51239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2235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461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6054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47450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083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01835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3846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3365CF-19CA-46A3-9A80-0F6A457790B9}"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239389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a:t>Click to edit Master title style</a:t>
            </a:r>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04956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a:t>Click to edit Master title style</a:t>
            </a:r>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86520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a:t>Click icon to add picture</a:t>
            </a:r>
          </a:p>
        </p:txBody>
      </p:sp>
    </p:spTree>
    <p:extLst>
      <p:ext uri="{BB962C8B-B14F-4D97-AF65-F5344CB8AC3E}">
        <p14:creationId xmlns:p14="http://schemas.microsoft.com/office/powerpoint/2010/main" val="4063744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44869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7051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2474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139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20762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5681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28810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3365CF-19CA-46A3-9A80-0F6A457790B9}"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5714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17974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a:t>Click to edit Master title style</a:t>
            </a:r>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02658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a:t>Click to edit Master title style</a:t>
            </a:r>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4107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a:t>Click icon to add picture</a:t>
            </a:r>
          </a:p>
        </p:txBody>
      </p:sp>
    </p:spTree>
    <p:extLst>
      <p:ext uri="{BB962C8B-B14F-4D97-AF65-F5344CB8AC3E}">
        <p14:creationId xmlns:p14="http://schemas.microsoft.com/office/powerpoint/2010/main" val="430102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5"/>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a:solidFill>
                  <a:prstClr val="black"/>
                </a:solidFill>
                <a:latin typeface="Arial" charset="0"/>
                <a:ea typeface="ＭＳ Ｐゴシック" charset="0"/>
              </a:rPr>
              <a:t>3/18/2015</a:t>
            </a:r>
            <a:endParaRPr lang="en-US" dirty="0">
              <a:solidFill>
                <a:prstClr val="black"/>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black"/>
                </a:solidFill>
                <a:latin typeface="Arial" charset="0"/>
                <a:ea typeface="ＭＳ Ｐゴシック" charset="0"/>
              </a:rPr>
              <a:pPr defTabSz="457182" fontAlgn="base">
                <a:spcBef>
                  <a:spcPct val="0"/>
                </a:spcBef>
                <a:spcAft>
                  <a:spcPct val="0"/>
                </a:spcAft>
              </a:pPr>
              <a:t>‹#›</a:t>
            </a:fld>
            <a:endParaRPr lang="en-US" dirty="0">
              <a:solidFill>
                <a:prstClr val="black"/>
              </a:solidFill>
              <a:latin typeface="Arial" charset="0"/>
              <a:ea typeface="ＭＳ Ｐゴシック" charset="0"/>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755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47344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3365CF-19CA-46A3-9A80-0F6A457790B9}" type="datetimeFigureOut">
              <a:rPr lang="en-US" smtClean="0"/>
              <a:t>4/9/2025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1386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3365CF-19CA-46A3-9A80-0F6A457790B9}" type="datetimeFigureOut">
              <a:rPr lang="en-US" smtClean="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348653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365CF-19CA-46A3-9A80-0F6A457790B9}" type="datetimeFigureOut">
              <a:rPr lang="en-US" smtClean="0"/>
              <a:t>4/9/2025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40826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00487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97345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365CF-19CA-46A3-9A80-0F6A457790B9}" type="datetimeFigureOut">
              <a:rPr lang="en-US" smtClean="0"/>
              <a:t>4/9/2025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850-47D5-4D8B-AD27-0D7F76F85D3D}" type="slidenum">
              <a:rPr lang="en-US" smtClean="0"/>
              <a:t>‹#›</a:t>
            </a:fld>
            <a:endParaRPr lang="en-US" dirty="0"/>
          </a:p>
        </p:txBody>
      </p:sp>
    </p:spTree>
    <p:extLst>
      <p:ext uri="{BB962C8B-B14F-4D97-AF65-F5344CB8AC3E}">
        <p14:creationId xmlns:p14="http://schemas.microsoft.com/office/powerpoint/2010/main" val="412898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6296" y="272867"/>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4" y="283983"/>
            <a:ext cx="7631217" cy="730642"/>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609600" y="1325651"/>
            <a:ext cx="10972800" cy="4701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 name="Footer Placeholder 1"/>
          <p:cNvSpPr>
            <a:spLocks noGrp="1"/>
          </p:cNvSpPr>
          <p:nvPr>
            <p:ph type="ftr" sz="quarter" idx="3"/>
          </p:nvPr>
        </p:nvSpPr>
        <p:spPr>
          <a:xfrm>
            <a:off x="4165600" y="6380789"/>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277467327"/>
      </p:ext>
    </p:extLst>
  </p:cSld>
  <p:clrMap bg1="lt1" tx1="dk1" bg2="lt2" tx2="dk2" accent1="accent1" accent2="accent2" accent3="accent3" accent4="accent4" accent5="accent5" accent6="accent6" hlink="hlink" folHlink="folHlink"/>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231614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6"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5252520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9"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0147549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lihealthcollab.org/member-resources/meeting-info/2025-chnacha-work-group" TargetMode="External"/><Relationship Id="rId5" Type="http://schemas.openxmlformats.org/officeDocument/2006/relationships/hyperlink" Target="https://health.ny.gov/prevention/prevention_agenda/2013-2017/resources_for_communities.htm" TargetMode="External"/><Relationship Id="rId4" Type="http://schemas.openxmlformats.org/officeDocument/2006/relationships/hyperlink" Target="https://health.ny.gov/prevention/prevention_agenda/2025-20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ealth.ny.gov/prevention/prevention_agenda/2025-2030/"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apps.health.ny.gov/public/tabvis/PHIG_Public/pa/reports/#county" TargetMode="External"/><Relationship Id="rId4" Type="http://schemas.openxmlformats.org/officeDocument/2006/relationships/hyperlink" Target="https://www.health.ny.gov/prevention/prevention_agenda/2025-2030/docs/letter_and_guidence.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lihealthcollab.org/member-resources/meeting-info/2025-chnacha-work-group"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calendly.com/d/crx5-9n7-b6x/ad-hoc-chna-cha-wg-meeting-to-select-pa-prioritie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51000">
              <a:srgbClr val="B1DBF0"/>
            </a:gs>
            <a:gs pos="100000">
              <a:srgbClr val="19A9E1"/>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288367"/>
            <a:ext cx="12192000" cy="1902832"/>
          </a:xfrm>
        </p:spPr>
        <p:txBody>
          <a:bodyPr>
            <a:normAutofit/>
          </a:bodyPr>
          <a:lstStyle/>
          <a:p>
            <a:r>
              <a:rPr lang="en-US" sz="5000" b="1" dirty="0">
                <a:solidFill>
                  <a:schemeClr val="bg1"/>
                </a:solidFill>
                <a:latin typeface="Montserrat" panose="00000500000000000000" pitchFamily="2" charset="0"/>
                <a:cs typeface="Calibri" panose="020F0502020204030204" pitchFamily="34" charset="0"/>
              </a:rPr>
              <a:t>2025 CHNA/CHA Work Group</a:t>
            </a:r>
          </a:p>
          <a:p>
            <a:r>
              <a:rPr lang="en-US" sz="4000" b="1" dirty="0">
                <a:solidFill>
                  <a:schemeClr val="bg1"/>
                </a:solidFill>
                <a:latin typeface="Montserrat" panose="00000500000000000000" pitchFamily="2" charset="0"/>
                <a:cs typeface="Calibri" panose="020F0502020204030204" pitchFamily="34" charset="0"/>
              </a:rPr>
              <a:t>Monthly Meeting – April 9, 2025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000679"/>
            <a:ext cx="7620000" cy="2895600"/>
          </a:xfrm>
          <a:prstGeom prst="rect">
            <a:avLst/>
          </a:prstGeom>
        </p:spPr>
      </p:pic>
    </p:spTree>
    <p:extLst>
      <p:ext uri="{BB962C8B-B14F-4D97-AF65-F5344CB8AC3E}">
        <p14:creationId xmlns:p14="http://schemas.microsoft.com/office/powerpoint/2010/main" val="2606794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8593" y="395544"/>
            <a:ext cx="4425321" cy="1631216"/>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2025-2030 PA Updates</a:t>
            </a:r>
          </a:p>
        </p:txBody>
      </p:sp>
      <p:sp>
        <p:nvSpPr>
          <p:cNvPr id="9" name="Rectangle 8"/>
          <p:cNvSpPr/>
          <p:nvPr/>
        </p:nvSpPr>
        <p:spPr>
          <a:xfrm>
            <a:off x="0" y="5924280"/>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
        <p:nvSpPr>
          <p:cNvPr id="6" name="Subtitle 2">
            <a:extLst>
              <a:ext uri="{FF2B5EF4-FFF2-40B4-BE49-F238E27FC236}">
                <a16:creationId xmlns:a16="http://schemas.microsoft.com/office/drawing/2014/main" id="{B4913C91-7453-CE1D-362D-1D0601C80E30}"/>
              </a:ext>
            </a:extLst>
          </p:cNvPr>
          <p:cNvSpPr txBox="1">
            <a:spLocks/>
          </p:cNvSpPr>
          <p:nvPr/>
        </p:nvSpPr>
        <p:spPr>
          <a:xfrm>
            <a:off x="628593" y="2292264"/>
            <a:ext cx="4906028" cy="51172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buFont typeface="Arial" panose="020B0604020202020204" pitchFamily="34" charset="0"/>
              <a:buChar char="•"/>
            </a:pPr>
            <a:r>
              <a:rPr lang="en-US" dirty="0">
                <a:latin typeface="Helvetica" pitchFamily="2" charset="0"/>
                <a:hlinkClick r:id="rId4"/>
              </a:rPr>
              <a:t>Prevention Agenda 2025-2030</a:t>
            </a:r>
            <a:endParaRPr lang="en-US" dirty="0">
              <a:latin typeface="Helvetica" pitchFamily="2" charset="0"/>
            </a:endParaRPr>
          </a:p>
          <a:p>
            <a:pPr marL="800100" lvl="1" indent="-342900" algn="l">
              <a:lnSpc>
                <a:spcPct val="100000"/>
              </a:lnSpc>
              <a:spcBef>
                <a:spcPts val="0"/>
              </a:spcBef>
              <a:buFont typeface="Arial" panose="020B0604020202020204" pitchFamily="34" charset="0"/>
              <a:buChar char="•"/>
            </a:pPr>
            <a:r>
              <a:rPr lang="en-US" dirty="0">
                <a:latin typeface="Helvetica" pitchFamily="2" charset="0"/>
              </a:rPr>
              <a:t>Implementation phase began on March 1 </a:t>
            </a:r>
          </a:p>
          <a:p>
            <a:pPr marL="800100" lvl="1" indent="-342900" algn="l">
              <a:lnSpc>
                <a:spcPct val="100000"/>
              </a:lnSpc>
              <a:spcBef>
                <a:spcPts val="0"/>
              </a:spcBef>
              <a:buFont typeface="Arial" panose="020B0604020202020204" pitchFamily="34" charset="0"/>
              <a:buChar char="•"/>
            </a:pPr>
            <a:r>
              <a:rPr lang="en-US" dirty="0">
                <a:latin typeface="Helvetica" pitchFamily="2" charset="0"/>
              </a:rPr>
              <a:t>New NYS Workplan Template (Excel) available for download on </a:t>
            </a:r>
            <a:r>
              <a:rPr lang="en-US" dirty="0">
                <a:latin typeface="Helvetica" pitchFamily="2" charset="0"/>
                <a:hlinkClick r:id="rId5"/>
              </a:rPr>
              <a:t>NYSDOH website</a:t>
            </a:r>
            <a:endParaRPr lang="en-US" dirty="0">
              <a:latin typeface="Helvetica" pitchFamily="2" charset="0"/>
            </a:endParaRPr>
          </a:p>
          <a:p>
            <a:pPr marL="800100" lvl="1" indent="-342900" algn="l">
              <a:lnSpc>
                <a:spcPct val="100000"/>
              </a:lnSpc>
              <a:spcBef>
                <a:spcPts val="0"/>
              </a:spcBef>
              <a:buFont typeface="Arial" panose="020B0604020202020204" pitchFamily="34" charset="0"/>
              <a:buChar char="•"/>
            </a:pPr>
            <a:r>
              <a:rPr lang="en-US" dirty="0">
                <a:latin typeface="Helvetica" pitchFamily="2" charset="0"/>
              </a:rPr>
              <a:t>Links on </a:t>
            </a:r>
            <a:r>
              <a:rPr lang="en-US" dirty="0">
                <a:latin typeface="Helvetica" pitchFamily="2" charset="0"/>
                <a:hlinkClick r:id="rId6"/>
              </a:rPr>
              <a:t>LIHC website</a:t>
            </a:r>
            <a:endParaRPr lang="en-US" dirty="0">
              <a:latin typeface="Helvetica" pitchFamily="2" charset="0"/>
            </a:endParaRPr>
          </a:p>
        </p:txBody>
      </p:sp>
      <p:pic>
        <p:nvPicPr>
          <p:cNvPr id="7" name="Picture 6">
            <a:extLst>
              <a:ext uri="{FF2B5EF4-FFF2-40B4-BE49-F238E27FC236}">
                <a16:creationId xmlns:a16="http://schemas.microsoft.com/office/drawing/2014/main" id="{75DDAE87-5AA3-5E42-DC9D-3AE1618E4DB9}"/>
              </a:ext>
            </a:extLst>
          </p:cNvPr>
          <p:cNvPicPr>
            <a:picLocks noChangeAspect="1"/>
          </p:cNvPicPr>
          <p:nvPr/>
        </p:nvPicPr>
        <p:blipFill>
          <a:blip r:embed="rId7"/>
          <a:stretch>
            <a:fillRect/>
          </a:stretch>
        </p:blipFill>
        <p:spPr>
          <a:xfrm>
            <a:off x="5682507" y="386303"/>
            <a:ext cx="5558673" cy="5303688"/>
          </a:xfrm>
          <a:prstGeom prst="rect">
            <a:avLst/>
          </a:prstGeom>
        </p:spPr>
      </p:pic>
    </p:spTree>
    <p:extLst>
      <p:ext uri="{BB962C8B-B14F-4D97-AF65-F5344CB8AC3E}">
        <p14:creationId xmlns:p14="http://schemas.microsoft.com/office/powerpoint/2010/main" val="2113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410933"/>
            <a:ext cx="11241181"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2025-2030 Prevention Agenda</a:t>
            </a:r>
          </a:p>
        </p:txBody>
      </p:sp>
      <p:sp>
        <p:nvSpPr>
          <p:cNvPr id="7" name="Subtitle 2"/>
          <p:cNvSpPr txBox="1">
            <a:spLocks/>
          </p:cNvSpPr>
          <p:nvPr/>
        </p:nvSpPr>
        <p:spPr>
          <a:xfrm>
            <a:off x="950818" y="1509900"/>
            <a:ext cx="10234923" cy="43996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latin typeface="Helvetica" pitchFamily="2" charset="0"/>
              </a:rPr>
              <a:t>DOH Links and Online Guidance – All On LIHC Site</a:t>
            </a:r>
            <a:br>
              <a:rPr lang="en-US" sz="3200" b="1" dirty="0">
                <a:latin typeface="Helvetica" pitchFamily="2" charset="0"/>
              </a:rPr>
            </a:br>
            <a:endParaRPr lang="en-US" sz="1800" b="1" dirty="0">
              <a:latin typeface="Helvetica" pitchFamily="2" charset="0"/>
            </a:endParaRPr>
          </a:p>
          <a:p>
            <a:pPr marL="800100" lvl="1" indent="-342900" algn="l">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Prevention Agenda 2025-2030: New York State's Health Improvement Plan: </a:t>
            </a:r>
            <a:r>
              <a:rPr lang="en-US" dirty="0">
                <a:latin typeface="Arial" panose="020B0604020202020204" pitchFamily="34" charset="0"/>
                <a:cs typeface="Arial" panose="020B0604020202020204" pitchFamily="34" charset="0"/>
                <a:hlinkClick r:id="rId3"/>
              </a:rPr>
              <a:t>https://health.ny.gov/prevention/prevention_agenda/2025-2030/</a:t>
            </a:r>
            <a:endParaRPr lang="en-US" dirty="0">
              <a:latin typeface="Arial" panose="020B0604020202020204" pitchFamily="34" charset="0"/>
              <a:cs typeface="Arial" panose="020B0604020202020204" pitchFamily="34" charset="0"/>
            </a:endParaRPr>
          </a:p>
          <a:p>
            <a:pPr marL="800100" lvl="1" indent="-342900" algn="l">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August 21, 2024 Dear Hospital CEOs and LHD Commissioners and Directors Letter: </a:t>
            </a:r>
            <a:r>
              <a:rPr lang="en-US" dirty="0">
                <a:latin typeface="Arial" panose="020B0604020202020204" pitchFamily="34" charset="0"/>
                <a:cs typeface="Arial" panose="020B0604020202020204" pitchFamily="34" charset="0"/>
                <a:hlinkClick r:id="rId4"/>
              </a:rPr>
              <a:t>https://www.health.ny.gov/prevention/prevention_agenda/2025-2030/docs/letter_and_guidence.pdf</a:t>
            </a:r>
            <a:r>
              <a:rPr lang="en-US" dirty="0">
                <a:latin typeface="Arial" panose="020B0604020202020204" pitchFamily="34" charset="0"/>
                <a:cs typeface="Arial" panose="020B0604020202020204" pitchFamily="34" charset="0"/>
              </a:rPr>
              <a:t> </a:t>
            </a:r>
          </a:p>
          <a:p>
            <a:pPr marL="800100" lvl="1" indent="-342900" algn="l">
              <a:lnSpc>
                <a:spcPct val="100000"/>
              </a:lnSpc>
              <a:buFont typeface="Arial" panose="020B0604020202020204" pitchFamily="34" charset="0"/>
              <a:buChar char="•"/>
            </a:pPr>
            <a:r>
              <a:rPr lang="en-US" dirty="0">
                <a:latin typeface="Helvetica" pitchFamily="2" charset="0"/>
              </a:rPr>
              <a:t>November 8, 2024 </a:t>
            </a:r>
            <a:r>
              <a:rPr lang="en-US" dirty="0">
                <a:latin typeface="Arial" panose="020B0604020202020204" pitchFamily="34" charset="0"/>
                <a:cs typeface="Arial" panose="020B0604020202020204" pitchFamily="34" charset="0"/>
              </a:rPr>
              <a:t>Dear Hospital CEOs and LHD Commissioners and Directors Letter</a:t>
            </a:r>
          </a:p>
          <a:p>
            <a:pPr marL="800100" lvl="1" indent="-342900" algn="l">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PA Tracking Dashboard: </a:t>
            </a:r>
            <a:r>
              <a:rPr lang="en-US" dirty="0">
                <a:latin typeface="Arial" panose="020B0604020202020204" pitchFamily="34" charset="0"/>
                <a:cs typeface="Arial" panose="020B0604020202020204" pitchFamily="34" charset="0"/>
                <a:hlinkClick r:id="rId5"/>
              </a:rPr>
              <a:t>https://apps.health.ny.gov/public/tabvis/PHIG_Public/pa/reports/#county</a:t>
            </a:r>
            <a:r>
              <a:rPr lang="en-US" dirty="0">
                <a:latin typeface="Arial" panose="020B0604020202020204" pitchFamily="34" charset="0"/>
                <a:cs typeface="Arial" panose="020B0604020202020204" pitchFamily="34" charset="0"/>
              </a:rPr>
              <a:t>  </a:t>
            </a:r>
            <a:endParaRPr lang="en-US" dirty="0">
              <a:latin typeface="Helvetica" pitchFamily="2" charset="0"/>
            </a:endParaRP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361974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054183" y="1604203"/>
            <a:ext cx="10083633" cy="297850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a:latin typeface="Helvetica" pitchFamily="2" charset="0"/>
                <a:cs typeface="Calibri" panose="020F0502020204030204" pitchFamily="34" charset="0"/>
              </a:rPr>
              <a:t>Ad-hoc meeting to select regional PA priorities next week</a:t>
            </a:r>
            <a:endParaRPr lang="en-US" sz="2400" i="1" dirty="0">
              <a:latin typeface="Helvetica" pitchFamily="2" charset="0"/>
              <a:cs typeface="Calibri" panose="020F0502020204030204" pitchFamily="34" charset="0"/>
            </a:endParaRPr>
          </a:p>
          <a:p>
            <a:pPr marL="457200" indent="-457200">
              <a:lnSpc>
                <a:spcPct val="150000"/>
              </a:lnSpc>
              <a:buFont typeface="Arial" panose="020B0604020202020204" pitchFamily="34" charset="0"/>
              <a:buChar char="•"/>
            </a:pPr>
            <a:r>
              <a:rPr lang="en-US" sz="2400" dirty="0">
                <a:latin typeface="Helvetica" pitchFamily="2" charset="0"/>
                <a:cs typeface="Calibri" panose="020F0502020204030204" pitchFamily="34" charset="0"/>
              </a:rPr>
              <a:t>CHNA/CHA regional report template to come late June</a:t>
            </a:r>
          </a:p>
          <a:p>
            <a:pPr>
              <a:lnSpc>
                <a:spcPct val="150000"/>
              </a:lnSpc>
            </a:pPr>
            <a:endParaRPr lang="en-US" sz="2400" dirty="0">
              <a:latin typeface="Helvetica" pitchFamily="2" charset="0"/>
              <a:cs typeface="Calibri" panose="020F0502020204030204" pitchFamily="34" charset="0"/>
            </a:endParaRPr>
          </a:p>
          <a:p>
            <a:r>
              <a:rPr lang="en-US" sz="2400" b="1" dirty="0">
                <a:latin typeface="Helvetica" pitchFamily="2" charset="0"/>
                <a:cs typeface="Calibri" panose="020F0502020204030204" pitchFamily="34" charset="0"/>
              </a:rPr>
              <a:t>Next Meeting: Wednesday, May 14, 2025, at 2 PM</a:t>
            </a:r>
          </a:p>
          <a:p>
            <a:endParaRPr lang="en-US" sz="2400" b="1" dirty="0">
              <a:latin typeface="Helvetica" pitchFamily="2" charset="0"/>
              <a:cs typeface="Calibri" panose="020F0502020204030204" pitchFamily="34" charset="0"/>
            </a:endParaRPr>
          </a:p>
          <a:p>
            <a:pPr lvl="2">
              <a:lnSpc>
                <a:spcPct val="150000"/>
              </a:lnSpc>
            </a:pPr>
            <a:endParaRPr lang="en-US" sz="2400" b="1" dirty="0">
              <a:latin typeface="Helvetica" pitchFamily="2" charset="0"/>
              <a:cs typeface="Calibri" panose="020F0502020204030204" pitchFamily="34" charset="0"/>
            </a:endParaRPr>
          </a:p>
        </p:txBody>
      </p:sp>
      <p:sp>
        <p:nvSpPr>
          <p:cNvPr id="3" name="Content Placeholder 2"/>
          <p:cNvSpPr>
            <a:spLocks noGrp="1"/>
          </p:cNvSpPr>
          <p:nvPr>
            <p:ph idx="4294967295"/>
          </p:nvPr>
        </p:nvSpPr>
        <p:spPr>
          <a:xfrm>
            <a:off x="950819" y="477838"/>
            <a:ext cx="11241181" cy="948519"/>
          </a:xfrm>
        </p:spPr>
        <p:txBody>
          <a:bodyPr>
            <a:normAutofit/>
          </a:bodyPr>
          <a:lstStyle/>
          <a:p>
            <a:pPr marL="0" indent="0">
              <a:buNone/>
            </a:pPr>
            <a:r>
              <a:rPr lang="en-US" sz="6000" b="1" dirty="0">
                <a:solidFill>
                  <a:srgbClr val="19A9E1"/>
                </a:solidFill>
                <a:latin typeface="Montserrat" panose="00000500000000000000" pitchFamily="2" charset="0"/>
              </a:rPr>
              <a:t>Next Steps</a:t>
            </a: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292853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410933"/>
            <a:ext cx="938698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Discussion, Questions, etc.</a:t>
            </a:r>
          </a:p>
        </p:txBody>
      </p:sp>
      <p:sp>
        <p:nvSpPr>
          <p:cNvPr id="7" name="Subtitle 2"/>
          <p:cNvSpPr txBox="1">
            <a:spLocks/>
          </p:cNvSpPr>
          <p:nvPr/>
        </p:nvSpPr>
        <p:spPr>
          <a:xfrm>
            <a:off x="950819" y="1509900"/>
            <a:ext cx="10202090" cy="43996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000" dirty="0">
                <a:latin typeface="Helvetica" pitchFamily="2" charset="0"/>
              </a:rPr>
              <a:t>Questions, comments, concerns?</a:t>
            </a:r>
          </a:p>
          <a:p>
            <a:pPr marL="342900" indent="-342900" algn="l">
              <a:buFont typeface="Arial" panose="020B0604020202020204" pitchFamily="34" charset="0"/>
              <a:buChar char="•"/>
            </a:pPr>
            <a:r>
              <a:rPr lang="en-US" sz="3000" dirty="0">
                <a:latin typeface="Helvetica" pitchFamily="2" charset="0"/>
              </a:rPr>
              <a:t>Adjournment</a:t>
            </a: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401116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flipV="1">
            <a:off x="838200" y="1367737"/>
            <a:ext cx="10515600" cy="29981"/>
          </a:xfrm>
          <a:prstGeom prst="line">
            <a:avLst/>
          </a:prstGeom>
          <a:ln w="60325" cap="sq" cmpd="sng">
            <a:solidFill>
              <a:srgbClr val="19A9E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8639" y="395544"/>
            <a:ext cx="957916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Agenda</a:t>
            </a:r>
          </a:p>
        </p:txBody>
      </p:sp>
      <p:sp>
        <p:nvSpPr>
          <p:cNvPr id="7" name="Subtitle 2"/>
          <p:cNvSpPr txBox="1">
            <a:spLocks/>
          </p:cNvSpPr>
          <p:nvPr/>
        </p:nvSpPr>
        <p:spPr>
          <a:xfrm>
            <a:off x="950819" y="1556468"/>
            <a:ext cx="10515600" cy="11732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4000" dirty="0">
              <a:solidFill>
                <a:schemeClr val="bg1"/>
              </a:solidFill>
            </a:endParaRPr>
          </a:p>
        </p:txBody>
      </p:sp>
      <p:sp>
        <p:nvSpPr>
          <p:cNvPr id="9" name="Subtitle 2"/>
          <p:cNvSpPr txBox="1">
            <a:spLocks/>
          </p:cNvSpPr>
          <p:nvPr/>
        </p:nvSpPr>
        <p:spPr>
          <a:xfrm>
            <a:off x="798419" y="1661049"/>
            <a:ext cx="9259981" cy="29163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dirty="0">
                <a:latin typeface="Helvetica" pitchFamily="2" charset="0"/>
              </a:rPr>
              <a:t>Introductions &amp; Housekeeping</a:t>
            </a:r>
          </a:p>
          <a:p>
            <a:pPr marL="342900" indent="-342900" algn="l">
              <a:lnSpc>
                <a:spcPct val="100000"/>
              </a:lnSpc>
              <a:buFont typeface="Arial" panose="020B0604020202020204" pitchFamily="34" charset="0"/>
              <a:buChar char="•"/>
            </a:pPr>
            <a:r>
              <a:rPr lang="en-US" dirty="0">
                <a:latin typeface="Helvetica" pitchFamily="2" charset="0"/>
              </a:rPr>
              <a:t>Today’s Meeting Goals: </a:t>
            </a:r>
          </a:p>
          <a:p>
            <a:pPr marL="800100" lvl="1" indent="-342900" algn="l">
              <a:lnSpc>
                <a:spcPct val="100000"/>
              </a:lnSpc>
              <a:buFont typeface="Arial" panose="020B0604020202020204" pitchFamily="34" charset="0"/>
              <a:buChar char="•"/>
            </a:pPr>
            <a:r>
              <a:rPr lang="en-US" dirty="0">
                <a:latin typeface="Helvetica" pitchFamily="2" charset="0"/>
              </a:rPr>
              <a:t>Discussion of the 2024 Community Health Assessment Survey (CHAS) Data Analysis with Melissa Bauer, </a:t>
            </a:r>
            <a:r>
              <a:rPr lang="en-US" dirty="0" err="1">
                <a:latin typeface="Helvetica" pitchFamily="2" charset="0"/>
              </a:rPr>
              <a:t>DataGen</a:t>
            </a:r>
            <a:endParaRPr lang="en-US" dirty="0">
              <a:latin typeface="Helvetica" pitchFamily="2" charset="0"/>
            </a:endParaRPr>
          </a:p>
          <a:p>
            <a:pPr marL="800100" lvl="1" indent="-342900" algn="l">
              <a:lnSpc>
                <a:spcPct val="100000"/>
              </a:lnSpc>
              <a:buFont typeface="Arial" panose="020B0604020202020204" pitchFamily="34" charset="0"/>
              <a:buChar char="•"/>
            </a:pPr>
            <a:r>
              <a:rPr lang="en-US" dirty="0">
                <a:latin typeface="Helvetica" pitchFamily="2" charset="0"/>
              </a:rPr>
              <a:t>Selection of ad-hoc meeting date to select regional PA priorities</a:t>
            </a:r>
          </a:p>
          <a:p>
            <a:pPr marL="342900" indent="-342900" algn="l">
              <a:lnSpc>
                <a:spcPct val="100000"/>
              </a:lnSpc>
              <a:buFont typeface="Arial" panose="020B0604020202020204" pitchFamily="34" charset="0"/>
              <a:buChar char="•"/>
            </a:pPr>
            <a:r>
              <a:rPr lang="en-US" dirty="0">
                <a:latin typeface="Helvetica" pitchFamily="2" charset="0"/>
              </a:rPr>
              <a:t>Updates</a:t>
            </a:r>
          </a:p>
          <a:p>
            <a:pPr marL="800100" lvl="1" indent="-342900" algn="l">
              <a:lnSpc>
                <a:spcPct val="100000"/>
              </a:lnSpc>
              <a:buFont typeface="Arial" panose="020B0604020202020204" pitchFamily="34" charset="0"/>
              <a:buChar char="•"/>
            </a:pPr>
            <a:r>
              <a:rPr lang="en-US" dirty="0">
                <a:latin typeface="Helvetica" pitchFamily="2" charset="0"/>
              </a:rPr>
              <a:t>2025 Key Informant Interviews with CBO Leaders</a:t>
            </a:r>
          </a:p>
          <a:p>
            <a:pPr marL="800100" lvl="1" indent="-342900" algn="l">
              <a:lnSpc>
                <a:spcPct val="100000"/>
              </a:lnSpc>
              <a:buFont typeface="Arial" panose="020B0604020202020204" pitchFamily="34" charset="0"/>
              <a:buChar char="•"/>
            </a:pPr>
            <a:r>
              <a:rPr lang="en-US" dirty="0">
                <a:latin typeface="Helvetica" pitchFamily="2" charset="0"/>
              </a:rPr>
              <a:t>2025-2030 Prevention Agenda</a:t>
            </a:r>
          </a:p>
          <a:p>
            <a:pPr marL="342900" indent="-342900" algn="l">
              <a:lnSpc>
                <a:spcPct val="100000"/>
              </a:lnSpc>
              <a:buFont typeface="Arial" panose="020B0604020202020204" pitchFamily="34" charset="0"/>
              <a:buChar char="•"/>
            </a:pPr>
            <a:r>
              <a:rPr lang="en-US" dirty="0">
                <a:latin typeface="Helvetica" pitchFamily="2" charset="0"/>
              </a:rPr>
              <a:t>Next Steps</a:t>
            </a:r>
            <a:endParaRPr lang="en-US" sz="2000" dirty="0">
              <a:latin typeface="Helvetica" pitchFamily="2" charset="0"/>
            </a:endParaRPr>
          </a:p>
          <a:p>
            <a:pPr algn="l">
              <a:lnSpc>
                <a:spcPct val="100000"/>
              </a:lnSpc>
            </a:pPr>
            <a:endParaRPr lang="en-US" sz="1600" dirty="0"/>
          </a:p>
          <a:p>
            <a:pPr algn="l">
              <a:lnSpc>
                <a:spcPct val="100000"/>
              </a:lnSpc>
            </a:pPr>
            <a:endParaRPr lang="en-US" sz="1600" dirty="0">
              <a:latin typeface="Helvetica" pitchFamily="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213312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395544"/>
            <a:ext cx="938698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Welcome &amp; Introductions</a:t>
            </a:r>
          </a:p>
        </p:txBody>
      </p:sp>
      <p:sp>
        <p:nvSpPr>
          <p:cNvPr id="7" name="Subtitle 2"/>
          <p:cNvSpPr txBox="1">
            <a:spLocks/>
          </p:cNvSpPr>
          <p:nvPr/>
        </p:nvSpPr>
        <p:spPr>
          <a:xfrm>
            <a:off x="950820" y="1509900"/>
            <a:ext cx="5098288" cy="43996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latin typeface="Helvetica" pitchFamily="2" charset="0"/>
              </a:rPr>
              <a:t>Thank you for joining us! </a:t>
            </a:r>
          </a:p>
          <a:p>
            <a:pPr algn="l">
              <a:lnSpc>
                <a:spcPct val="100000"/>
              </a:lnSpc>
            </a:pPr>
            <a:r>
              <a:rPr lang="en-US" sz="2600" dirty="0">
                <a:latin typeface="Helvetica" pitchFamily="2" charset="0"/>
              </a:rPr>
              <a:t>Please share your name, role, and organization with the group.</a:t>
            </a: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
        <p:nvSpPr>
          <p:cNvPr id="4" name="TextBox 3"/>
          <p:cNvSpPr txBox="1"/>
          <p:nvPr/>
        </p:nvSpPr>
        <p:spPr>
          <a:xfrm rot="19386417">
            <a:off x="7367755" y="4314054"/>
            <a:ext cx="2362200" cy="830997"/>
          </a:xfrm>
          <a:prstGeom prst="rect">
            <a:avLst/>
          </a:prstGeom>
          <a:noFill/>
        </p:spPr>
        <p:txBody>
          <a:bodyPr wrap="square" rtlCol="0">
            <a:spAutoFit/>
          </a:bodyPr>
          <a:lstStyle/>
          <a:p>
            <a:r>
              <a:rPr lang="en-US" sz="4800" b="1" dirty="0">
                <a:solidFill>
                  <a:schemeClr val="bg1"/>
                </a:solidFill>
                <a:latin typeface="Montserrat" panose="00000500000000000000" pitchFamily="2" charset="0"/>
              </a:rPr>
              <a:t>CHAS</a:t>
            </a:r>
          </a:p>
        </p:txBody>
      </p:sp>
      <p:pic>
        <p:nvPicPr>
          <p:cNvPr id="3" name="Picture 2">
            <a:extLst>
              <a:ext uri="{FF2B5EF4-FFF2-40B4-BE49-F238E27FC236}">
                <a16:creationId xmlns:a16="http://schemas.microsoft.com/office/drawing/2014/main" id="{5AD64976-4D80-2390-C09C-A86B44DD0621}"/>
              </a:ext>
            </a:extLst>
          </p:cNvPr>
          <p:cNvPicPr>
            <a:picLocks noChangeAspect="1"/>
          </p:cNvPicPr>
          <p:nvPr/>
        </p:nvPicPr>
        <p:blipFill rotWithShape="1">
          <a:blip r:embed="rId4">
            <a:extLst>
              <a:ext uri="{28A0092B-C50C-407E-A947-70E740481C1C}">
                <a14:useLocalDpi xmlns:a14="http://schemas.microsoft.com/office/drawing/2010/main" val="0"/>
              </a:ext>
            </a:extLst>
          </a:blip>
          <a:srcRect l="18213" t="26705" r="18428" b="27228"/>
          <a:stretch/>
        </p:blipFill>
        <p:spPr>
          <a:xfrm>
            <a:off x="6736158" y="2099577"/>
            <a:ext cx="4081549" cy="2967645"/>
          </a:xfrm>
          <a:prstGeom prst="rect">
            <a:avLst/>
          </a:prstGeom>
        </p:spPr>
      </p:pic>
    </p:spTree>
    <p:extLst>
      <p:ext uri="{BB962C8B-B14F-4D97-AF65-F5344CB8AC3E}">
        <p14:creationId xmlns:p14="http://schemas.microsoft.com/office/powerpoint/2010/main" val="35481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410933"/>
            <a:ext cx="11241181" cy="923330"/>
          </a:xfrm>
          <a:prstGeom prst="rect">
            <a:avLst/>
          </a:prstGeom>
          <a:noFill/>
        </p:spPr>
        <p:txBody>
          <a:bodyPr wrap="square" rtlCol="0">
            <a:spAutoFit/>
          </a:bodyPr>
          <a:lstStyle/>
          <a:p>
            <a:r>
              <a:rPr lang="en-US" sz="5400" b="1" dirty="0">
                <a:solidFill>
                  <a:srgbClr val="19A9E1"/>
                </a:solidFill>
                <a:latin typeface="Montserrat" panose="00000500000000000000" pitchFamily="2" charset="0"/>
              </a:rPr>
              <a:t>Housekeeping</a:t>
            </a:r>
          </a:p>
        </p:txBody>
      </p:sp>
      <p:sp>
        <p:nvSpPr>
          <p:cNvPr id="7" name="Subtitle 2"/>
          <p:cNvSpPr txBox="1">
            <a:spLocks/>
          </p:cNvSpPr>
          <p:nvPr/>
        </p:nvSpPr>
        <p:spPr>
          <a:xfrm>
            <a:off x="950819" y="1509900"/>
            <a:ext cx="9605122" cy="43996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3200" dirty="0">
                <a:latin typeface="Helvetica" pitchFamily="2" charset="0"/>
              </a:rPr>
              <a:t>All meeting materials on LIHC website: </a:t>
            </a:r>
            <a:r>
              <a:rPr lang="en-US" sz="3200" dirty="0">
                <a:latin typeface="Helvetica" pitchFamily="2" charset="0"/>
                <a:hlinkClick r:id="rId3"/>
              </a:rPr>
              <a:t>https://www.lihealthcollab.org/member-resources/meeting-info/2025-chnacha-work-group</a:t>
            </a:r>
            <a:r>
              <a:rPr lang="en-US" sz="3200" dirty="0">
                <a:latin typeface="Helvetica" pitchFamily="2" charset="0"/>
              </a:rPr>
              <a:t> </a:t>
            </a:r>
          </a:p>
          <a:p>
            <a:pPr marL="342900" indent="-342900" algn="l">
              <a:lnSpc>
                <a:spcPct val="100000"/>
              </a:lnSpc>
              <a:buFont typeface="Arial" panose="020B0604020202020204" pitchFamily="34" charset="0"/>
              <a:buChar char="•"/>
            </a:pPr>
            <a:r>
              <a:rPr lang="en-US" sz="3200" dirty="0">
                <a:latin typeface="Helvetica" pitchFamily="2" charset="0"/>
              </a:rPr>
              <a:t>Work group meets on the second Wednesday of every month at 2 PM</a:t>
            </a:r>
            <a:endParaRPr lang="en-US" sz="2400" dirty="0">
              <a:latin typeface="Helvetica" pitchFamily="2" charset="0"/>
            </a:endParaRP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3865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410933"/>
            <a:ext cx="11241181" cy="1569660"/>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Community Health Assessment Survey (CHAS) Data</a:t>
            </a: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
        <p:nvSpPr>
          <p:cNvPr id="3" name="Subtitle 2">
            <a:extLst>
              <a:ext uri="{FF2B5EF4-FFF2-40B4-BE49-F238E27FC236}">
                <a16:creationId xmlns:a16="http://schemas.microsoft.com/office/drawing/2014/main" id="{92DE81DB-7EC5-FD28-DE9F-1DB50220D0B7}"/>
              </a:ext>
            </a:extLst>
          </p:cNvPr>
          <p:cNvSpPr txBox="1">
            <a:spLocks/>
          </p:cNvSpPr>
          <p:nvPr/>
        </p:nvSpPr>
        <p:spPr>
          <a:xfrm>
            <a:off x="950819" y="2225148"/>
            <a:ext cx="4948940" cy="12038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latin typeface="Helvetica" pitchFamily="2" charset="0"/>
              </a:rPr>
              <a:t>Presentation of Analysis and Findings, Q&amp;A</a:t>
            </a:r>
          </a:p>
        </p:txBody>
      </p:sp>
      <p:pic>
        <p:nvPicPr>
          <p:cNvPr id="4" name="Picture 3" descr="A person with curly hair wearing a green jacket&#10;&#10;AI-generated content may be incorrect.">
            <a:extLst>
              <a:ext uri="{FF2B5EF4-FFF2-40B4-BE49-F238E27FC236}">
                <a16:creationId xmlns:a16="http://schemas.microsoft.com/office/drawing/2014/main" id="{D6F9AC34-B106-0C5E-4675-2C07654885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205" y="2605414"/>
            <a:ext cx="1883263" cy="2806843"/>
          </a:xfrm>
          <a:prstGeom prst="rect">
            <a:avLst/>
          </a:prstGeom>
        </p:spPr>
      </p:pic>
      <p:pic>
        <p:nvPicPr>
          <p:cNvPr id="5" name="Picture 2" descr="Business Services | HANYS">
            <a:extLst>
              <a:ext uri="{FF2B5EF4-FFF2-40B4-BE49-F238E27FC236}">
                <a16:creationId xmlns:a16="http://schemas.microsoft.com/office/drawing/2014/main" id="{876BCB48-3F44-3940-33B5-0481771921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919" y="3908029"/>
            <a:ext cx="1818579" cy="138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4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20" y="410933"/>
            <a:ext cx="10690196" cy="1569660"/>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2025 Key Informant Interviews with CBO Leaders</a:t>
            </a:r>
          </a:p>
        </p:txBody>
      </p:sp>
      <p:sp>
        <p:nvSpPr>
          <p:cNvPr id="7" name="Subtitle 2"/>
          <p:cNvSpPr txBox="1">
            <a:spLocks/>
          </p:cNvSpPr>
          <p:nvPr/>
        </p:nvSpPr>
        <p:spPr>
          <a:xfrm>
            <a:off x="950818" y="2104500"/>
            <a:ext cx="10848699" cy="3955538"/>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2000" dirty="0">
                <a:latin typeface="Helvetica" pitchFamily="2" charset="0"/>
              </a:rPr>
              <a:t>28 stakeholders representing 23 different organizations were completed, QA in progress!</a:t>
            </a: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
        <p:nvSpPr>
          <p:cNvPr id="4" name="Subtitle 2">
            <a:extLst>
              <a:ext uri="{FF2B5EF4-FFF2-40B4-BE49-F238E27FC236}">
                <a16:creationId xmlns:a16="http://schemas.microsoft.com/office/drawing/2014/main" id="{5DDE7D90-A76E-B6D7-638E-EE0D82E53277}"/>
              </a:ext>
            </a:extLst>
          </p:cNvPr>
          <p:cNvSpPr txBox="1">
            <a:spLocks/>
          </p:cNvSpPr>
          <p:nvPr/>
        </p:nvSpPr>
        <p:spPr>
          <a:xfrm>
            <a:off x="1151710" y="2647131"/>
            <a:ext cx="10202090" cy="3187072"/>
          </a:xfrm>
          <a:prstGeom prst="rect">
            <a:avLst/>
          </a:prstGeom>
        </p:spPr>
        <p:txBody>
          <a:bodyPr vert="horz" lIns="91440" tIns="45720" rIns="91440" bIns="45720" numCol="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Font typeface="Arial" panose="020B0604020202020204" pitchFamily="34" charset="0"/>
              <a:buChar char="•"/>
            </a:pPr>
            <a:r>
              <a:rPr lang="en-US" sz="1600" dirty="0">
                <a:latin typeface="Helvetica" pitchFamily="2" charset="0"/>
              </a:rPr>
              <a:t>Docs for Tots</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Stony Brook Cancer Center</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STEMM &amp; Cancer Health Equity Foundation</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The Society of St. Vincent de Paul LI</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Latina Sisters</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Cancer Services Program of Suffolk</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American Lung Association</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Age Friendly Glen Cove</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Glen Cove CDA &amp; IDA</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Western Suffolk BOCES</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Adelphi NY Statewide Breast Cancer Hotline &amp; Support Program</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Long Island Coalition for the Homeless</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Health &amp; Welfare Council of LI (HWCLI)/HEALI/SCN</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Leukemia and Lymphoma Society</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Wyandanch Community Center / Town of Babylon</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Pronto LI</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Catholic Charities</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The g6pd Deficiency Foundation</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Nassau-Suffolk Hospital Council</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Cornell Cooperative Extension of Suffolk</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New York Coalition for Transportation Safety</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Hands Across Long Island (HALI)</a:t>
            </a:r>
          </a:p>
          <a:p>
            <a:pPr marL="285750" indent="-285750" algn="l">
              <a:lnSpc>
                <a:spcPct val="100000"/>
              </a:lnSpc>
              <a:spcBef>
                <a:spcPts val="0"/>
              </a:spcBef>
              <a:buFont typeface="Arial" panose="020B0604020202020204" pitchFamily="34" charset="0"/>
              <a:buChar char="•"/>
            </a:pPr>
            <a:r>
              <a:rPr lang="en-US" sz="1600" dirty="0">
                <a:latin typeface="Helvetica" pitchFamily="2" charset="0"/>
              </a:rPr>
              <a:t>Central Nassau Guidance</a:t>
            </a:r>
            <a:endParaRPr lang="en-US" sz="1800" dirty="0">
              <a:latin typeface="Helvetica" pitchFamily="2" charset="0"/>
            </a:endParaRPr>
          </a:p>
        </p:txBody>
      </p:sp>
    </p:spTree>
    <p:extLst>
      <p:ext uri="{BB962C8B-B14F-4D97-AF65-F5344CB8AC3E}">
        <p14:creationId xmlns:p14="http://schemas.microsoft.com/office/powerpoint/2010/main" val="273508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DDC692-F0B9-C372-7AC7-7FEF751ABF5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4B838FD-60AA-CA7B-9AAA-3A7A593DF3F0}"/>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593C98-83B2-C327-18DC-E442620C7B6D}"/>
              </a:ext>
            </a:extLst>
          </p:cNvPr>
          <p:cNvSpPr txBox="1"/>
          <p:nvPr/>
        </p:nvSpPr>
        <p:spPr>
          <a:xfrm>
            <a:off x="950820" y="410933"/>
            <a:ext cx="10690196" cy="1569660"/>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Ad-Hoc Meeting to Select Regional PA Priorities</a:t>
            </a:r>
          </a:p>
        </p:txBody>
      </p:sp>
      <p:sp>
        <p:nvSpPr>
          <p:cNvPr id="7" name="Subtitle 2">
            <a:extLst>
              <a:ext uri="{FF2B5EF4-FFF2-40B4-BE49-F238E27FC236}">
                <a16:creationId xmlns:a16="http://schemas.microsoft.com/office/drawing/2014/main" id="{CB26F95B-400D-1268-AADA-C6FF93C0716C}"/>
              </a:ext>
            </a:extLst>
          </p:cNvPr>
          <p:cNvSpPr txBox="1">
            <a:spLocks/>
          </p:cNvSpPr>
          <p:nvPr/>
        </p:nvSpPr>
        <p:spPr>
          <a:xfrm>
            <a:off x="950819" y="2104500"/>
            <a:ext cx="7527376" cy="3955538"/>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2800" dirty="0">
                <a:latin typeface="Helvetica" pitchFamily="2" charset="0"/>
              </a:rPr>
              <a:t>Please take a moment to provide your availability via Calendly:</a:t>
            </a:r>
          </a:p>
          <a:p>
            <a:pPr marL="342900" indent="-342900" algn="l">
              <a:lnSpc>
                <a:spcPct val="100000"/>
              </a:lnSpc>
              <a:buFont typeface="Arial" panose="020B0604020202020204" pitchFamily="34" charset="0"/>
              <a:buChar char="•"/>
            </a:pPr>
            <a:r>
              <a:rPr lang="en-US" sz="2800" dirty="0">
                <a:latin typeface="Helvetica" pitchFamily="2" charset="0"/>
                <a:hlinkClick r:id="rId3"/>
              </a:rPr>
              <a:t>https://calendly.com/d/crx5-9n7-b6x/ad-hoc-chna-cha-wg-meeting-to-select-pa-priorities</a:t>
            </a:r>
            <a:r>
              <a:rPr lang="en-US" sz="2800" dirty="0">
                <a:latin typeface="Helvetica" pitchFamily="2" charset="0"/>
              </a:rPr>
              <a:t> </a:t>
            </a:r>
          </a:p>
        </p:txBody>
      </p:sp>
      <p:sp>
        <p:nvSpPr>
          <p:cNvPr id="9" name="Rectangle 8">
            <a:extLst>
              <a:ext uri="{FF2B5EF4-FFF2-40B4-BE49-F238E27FC236}">
                <a16:creationId xmlns:a16="http://schemas.microsoft.com/office/drawing/2014/main" id="{9532C61F-05D3-44C5-BD2D-FF401E950100}"/>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E1DC0AF-57F7-4353-4039-168484061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071C34EB-B52E-A422-D620-A947060D3D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6461" y="2031595"/>
            <a:ext cx="2709958" cy="2709958"/>
          </a:xfrm>
          <a:prstGeom prst="rect">
            <a:avLst/>
          </a:prstGeom>
        </p:spPr>
      </p:pic>
    </p:spTree>
    <p:extLst>
      <p:ext uri="{BB962C8B-B14F-4D97-AF65-F5344CB8AC3E}">
        <p14:creationId xmlns:p14="http://schemas.microsoft.com/office/powerpoint/2010/main" val="265959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25580" y="410933"/>
            <a:ext cx="4075020" cy="2677656"/>
          </a:xfrm>
          <a:prstGeom prst="rect">
            <a:avLst/>
          </a:prstGeom>
          <a:noFill/>
        </p:spPr>
        <p:txBody>
          <a:bodyPr wrap="square" rtlCol="0">
            <a:spAutoFit/>
          </a:bodyPr>
          <a:lstStyle/>
          <a:p>
            <a:r>
              <a:rPr lang="en-US" sz="2800" b="1" dirty="0">
                <a:solidFill>
                  <a:srgbClr val="19A9E1"/>
                </a:solidFill>
                <a:latin typeface="Montserrat" panose="00000500000000000000" pitchFamily="2" charset="0"/>
              </a:rPr>
              <a:t>Timeline for CHAs/CHIPs/CSPs Submission for the </a:t>
            </a:r>
            <a:br>
              <a:rPr lang="en-US" sz="2800" b="1" dirty="0">
                <a:solidFill>
                  <a:srgbClr val="19A9E1"/>
                </a:solidFill>
                <a:latin typeface="Montserrat" panose="00000500000000000000" pitchFamily="2" charset="0"/>
              </a:rPr>
            </a:br>
            <a:r>
              <a:rPr lang="en-US" sz="2800" b="1" dirty="0">
                <a:solidFill>
                  <a:srgbClr val="19A9E1"/>
                </a:solidFill>
                <a:latin typeface="Montserrat" panose="00000500000000000000" pitchFamily="2" charset="0"/>
              </a:rPr>
              <a:t>2025-2030 Prevention Agenda </a:t>
            </a:r>
            <a:r>
              <a:rPr lang="en-US" sz="2800" b="1" i="1" u="sng" dirty="0">
                <a:solidFill>
                  <a:srgbClr val="19A9E1"/>
                </a:solidFill>
                <a:latin typeface="Montserrat" panose="00000500000000000000" pitchFamily="2" charset="0"/>
              </a:rPr>
              <a:t>has not changed</a:t>
            </a:r>
          </a:p>
        </p:txBody>
      </p:sp>
      <p:pic>
        <p:nvPicPr>
          <p:cNvPr id="12" name="Picture 11">
            <a:extLst>
              <a:ext uri="{FF2B5EF4-FFF2-40B4-BE49-F238E27FC236}">
                <a16:creationId xmlns:a16="http://schemas.microsoft.com/office/drawing/2014/main" id="{88FFC461-9789-378A-FABD-FED1FDFC6FDB}"/>
              </a:ext>
            </a:extLst>
          </p:cNvPr>
          <p:cNvPicPr>
            <a:picLocks noChangeAspect="1"/>
          </p:cNvPicPr>
          <p:nvPr/>
        </p:nvPicPr>
        <p:blipFill>
          <a:blip r:embed="rId3"/>
          <a:stretch>
            <a:fillRect/>
          </a:stretch>
        </p:blipFill>
        <p:spPr>
          <a:xfrm>
            <a:off x="5284858" y="3950363"/>
            <a:ext cx="6156115" cy="1219514"/>
          </a:xfrm>
          <a:prstGeom prst="rect">
            <a:avLst/>
          </a:prstGeom>
        </p:spPr>
      </p:pic>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7" name="Picture 6">
            <a:extLst>
              <a:ext uri="{FF2B5EF4-FFF2-40B4-BE49-F238E27FC236}">
                <a16:creationId xmlns:a16="http://schemas.microsoft.com/office/drawing/2014/main" id="{0DCE6500-AC53-6227-229A-8E6B32CCBC4C}"/>
              </a:ext>
            </a:extLst>
          </p:cNvPr>
          <p:cNvPicPr>
            <a:picLocks noChangeAspect="1"/>
          </p:cNvPicPr>
          <p:nvPr/>
        </p:nvPicPr>
        <p:blipFill>
          <a:blip r:embed="rId5"/>
          <a:srcRect b="837"/>
          <a:stretch/>
        </p:blipFill>
        <p:spPr>
          <a:xfrm>
            <a:off x="5284858" y="397194"/>
            <a:ext cx="6181562" cy="3566908"/>
          </a:xfrm>
          <a:prstGeom prst="rect">
            <a:avLst/>
          </a:prstGeom>
        </p:spPr>
      </p:pic>
    </p:spTree>
    <p:extLst>
      <p:ext uri="{BB962C8B-B14F-4D97-AF65-F5344CB8AC3E}">
        <p14:creationId xmlns:p14="http://schemas.microsoft.com/office/powerpoint/2010/main" val="1104209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668D4D0-44F4-DAB1-B3DD-D965AED419FC}"/>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BB72FB-C967-98CF-1AB7-9986757340F1}"/>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3BC1210-57DF-CE0C-5F59-EA2A1F187347}"/>
              </a:ext>
            </a:extLst>
          </p:cNvPr>
          <p:cNvSpPr txBox="1"/>
          <p:nvPr/>
        </p:nvSpPr>
        <p:spPr>
          <a:xfrm>
            <a:off x="628593" y="395544"/>
            <a:ext cx="4425321" cy="1631216"/>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2025-2030 PA Updates</a:t>
            </a:r>
          </a:p>
        </p:txBody>
      </p:sp>
      <p:sp>
        <p:nvSpPr>
          <p:cNvPr id="9" name="Rectangle 8">
            <a:extLst>
              <a:ext uri="{FF2B5EF4-FFF2-40B4-BE49-F238E27FC236}">
                <a16:creationId xmlns:a16="http://schemas.microsoft.com/office/drawing/2014/main" id="{8BA897B2-BBA0-7666-E942-10BAE0C014E8}"/>
              </a:ext>
            </a:extLst>
          </p:cNvPr>
          <p:cNvSpPr/>
          <p:nvPr/>
        </p:nvSpPr>
        <p:spPr>
          <a:xfrm>
            <a:off x="0" y="5924280"/>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8C78015-F0EF-2D7B-44B4-1637CCF64B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
        <p:nvSpPr>
          <p:cNvPr id="3" name="TextBox 2">
            <a:extLst>
              <a:ext uri="{FF2B5EF4-FFF2-40B4-BE49-F238E27FC236}">
                <a16:creationId xmlns:a16="http://schemas.microsoft.com/office/drawing/2014/main" id="{745AA7F4-055B-220E-4A66-5FCE9BAD2F4A}"/>
              </a:ext>
            </a:extLst>
          </p:cNvPr>
          <p:cNvSpPr txBox="1"/>
          <p:nvPr/>
        </p:nvSpPr>
        <p:spPr>
          <a:xfrm>
            <a:off x="628593" y="2179934"/>
            <a:ext cx="4262501" cy="523220"/>
          </a:xfrm>
          <a:prstGeom prst="rect">
            <a:avLst/>
          </a:prstGeom>
          <a:noFill/>
        </p:spPr>
        <p:txBody>
          <a:bodyPr wrap="square" rtlCol="0">
            <a:spAutoFit/>
          </a:bodyPr>
          <a:lstStyle/>
          <a:p>
            <a:r>
              <a:rPr lang="en-US" sz="2800" b="1" dirty="0">
                <a:latin typeface="Helvetica" pitchFamily="2" charset="0"/>
              </a:rPr>
              <a:t>New PA Priorities</a:t>
            </a:r>
          </a:p>
        </p:txBody>
      </p:sp>
      <p:sp>
        <p:nvSpPr>
          <p:cNvPr id="6" name="Subtitle 2">
            <a:extLst>
              <a:ext uri="{FF2B5EF4-FFF2-40B4-BE49-F238E27FC236}">
                <a16:creationId xmlns:a16="http://schemas.microsoft.com/office/drawing/2014/main" id="{2185804B-448F-E909-667D-52931B996C03}"/>
              </a:ext>
            </a:extLst>
          </p:cNvPr>
          <p:cNvSpPr txBox="1">
            <a:spLocks/>
          </p:cNvSpPr>
          <p:nvPr/>
        </p:nvSpPr>
        <p:spPr>
          <a:xfrm>
            <a:off x="628593" y="2923204"/>
            <a:ext cx="3943407" cy="44863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indent="-342900" algn="l">
              <a:spcBef>
                <a:spcPts val="0"/>
              </a:spcBef>
              <a:spcAft>
                <a:spcPts val="0"/>
              </a:spcAft>
              <a:buFont typeface="Arial" panose="020B0604020202020204" pitchFamily="34" charset="0"/>
              <a:buChar char="•"/>
            </a:pPr>
            <a:r>
              <a:rPr lang="en-US" dirty="0">
                <a:latin typeface="Helvetica" pitchFamily="2" charset="0"/>
              </a:rPr>
              <a:t>Select 3 from list of 24, informed by CHNA/CHA findings</a:t>
            </a:r>
          </a:p>
          <a:p>
            <a:pPr marL="342900" indent="-342900" algn="l">
              <a:spcBef>
                <a:spcPts val="0"/>
              </a:spcBef>
              <a:buFont typeface="Arial" panose="020B0604020202020204" pitchFamily="34" charset="0"/>
              <a:buChar char="•"/>
            </a:pPr>
            <a:r>
              <a:rPr lang="en-US" dirty="0">
                <a:latin typeface="Helvetica" pitchFamily="2" charset="0"/>
              </a:rPr>
              <a:t>Derived from the five social determinant of health domains from Healthy People 2030</a:t>
            </a:r>
          </a:p>
          <a:p>
            <a:pPr marL="342900" indent="-342900" algn="l">
              <a:lnSpc>
                <a:spcPct val="100000"/>
              </a:lnSpc>
              <a:spcBef>
                <a:spcPts val="0"/>
              </a:spcBef>
              <a:buFont typeface="Arial" panose="020B0604020202020204" pitchFamily="34" charset="0"/>
              <a:buChar char="•"/>
            </a:pPr>
            <a:endParaRPr lang="en-US" dirty="0">
              <a:latin typeface="Helvetica" pitchFamily="2" charset="0"/>
            </a:endParaRPr>
          </a:p>
        </p:txBody>
      </p:sp>
      <p:pic>
        <p:nvPicPr>
          <p:cNvPr id="4" name="Picture 3">
            <a:extLst>
              <a:ext uri="{FF2B5EF4-FFF2-40B4-BE49-F238E27FC236}">
                <a16:creationId xmlns:a16="http://schemas.microsoft.com/office/drawing/2014/main" id="{0ABD21C5-91DE-B479-AD4D-F1B8FD035235}"/>
              </a:ext>
            </a:extLst>
          </p:cNvPr>
          <p:cNvPicPr>
            <a:picLocks noChangeAspect="1"/>
          </p:cNvPicPr>
          <p:nvPr/>
        </p:nvPicPr>
        <p:blipFill>
          <a:blip r:embed="rId4"/>
          <a:stretch>
            <a:fillRect/>
          </a:stretch>
        </p:blipFill>
        <p:spPr>
          <a:xfrm>
            <a:off x="5682507" y="386303"/>
            <a:ext cx="5558673" cy="5303688"/>
          </a:xfrm>
          <a:prstGeom prst="rect">
            <a:avLst/>
          </a:prstGeom>
        </p:spPr>
      </p:pic>
    </p:spTree>
    <p:extLst>
      <p:ext uri="{BB962C8B-B14F-4D97-AF65-F5344CB8AC3E}">
        <p14:creationId xmlns:p14="http://schemas.microsoft.com/office/powerpoint/2010/main" val="2563856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D9EA9168-6380-4A4B-BAFC-B25283423917}" vid="{0C9C84E2-3894-4729-A5AA-B2F6D66ADA7D}"/>
    </a:ext>
  </a:extLst>
</a:theme>
</file>

<file path=ppt/theme/theme2.xml><?xml version="1.0" encoding="utf-8"?>
<a:theme xmlns:a="http://schemas.openxmlformats.org/drawingml/2006/main" name="4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LIHC theme</Template>
  <TotalTime>10843</TotalTime>
  <Words>919</Words>
  <Application>Microsoft Office PowerPoint</Application>
  <PresentationFormat>Widescreen</PresentationFormat>
  <Paragraphs>120</Paragraphs>
  <Slides>13</Slides>
  <Notes>13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Calibri</vt:lpstr>
      <vt:lpstr>Courier New</vt:lpstr>
      <vt:lpstr>Helvetica</vt:lpstr>
      <vt:lpstr>Symbol</vt:lpstr>
      <vt:lpstr>Calibri Light</vt:lpstr>
      <vt:lpstr>Arial</vt:lpstr>
      <vt:lpstr>Montserrat</vt:lpstr>
      <vt:lpstr>Office Theme</vt:lpstr>
      <vt:lpstr>4_Suffolk Care Collaborative</vt:lpstr>
      <vt:lpstr>Suffolk Care Collaborative</vt:lpstr>
      <vt:lpstr>1_Suffolk Care Collaborative</vt:lpstr>
      <vt:lpstr>2_Suffolk Care Collaborative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Healthcare Association of New York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Whitehead</dc:creator>
  <cp:lastModifiedBy>Brooke Oliveri</cp:lastModifiedBy>
  <cp:revision>403</cp:revision>
  <dcterms:created xsi:type="dcterms:W3CDTF">2018-02-13T19:49:59Z</dcterms:created>
  <dcterms:modified xsi:type="dcterms:W3CDTF">2025-04-09T19:05:59Z</dcterms:modified>
</cp:coreProperties>
</file>