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</p:sldMasterIdLst>
  <p:notesMasterIdLst>
    <p:notesMasterId r:id="rId16"/>
  </p:notesMasterIdLst>
  <p:sldIdLst>
    <p:sldId id="256" r:id="rId6"/>
    <p:sldId id="312" r:id="rId7"/>
    <p:sldId id="616" r:id="rId8"/>
    <p:sldId id="625" r:id="rId9"/>
    <p:sldId id="622" r:id="rId10"/>
    <p:sldId id="617" r:id="rId11"/>
    <p:sldId id="626" r:id="rId12"/>
    <p:sldId id="627" r:id="rId13"/>
    <p:sldId id="620" r:id="rId14"/>
    <p:sldId id="600" r:id="rId15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7"/>
    </p:embeddedFont>
    <p:embeddedFont>
      <p:font typeface="Helvetica" pitchFamily="2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80552" autoAdjust="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2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1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0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BO%20Survey%20for%202022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CHNA 2022 Work Group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Monthly Meeting – 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February 1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Helvetica" pitchFamily="2" charset="0"/>
                <a:cs typeface="Calibri" panose="020F0502020204030204" pitchFamily="34" charset="0"/>
              </a:rPr>
              <a:t>Next </a:t>
            </a:r>
            <a:r>
              <a:rPr lang="en-US" sz="2400" b="1" dirty="0" smtClean="0">
                <a:latin typeface="Helvetica" pitchFamily="2" charset="0"/>
                <a:cs typeface="Calibri" panose="020F0502020204030204" pitchFamily="34" charset="0"/>
              </a:rPr>
              <a:t>meeting: Tuesday, </a:t>
            </a:r>
            <a:r>
              <a:rPr lang="en-US" sz="2400" b="1" dirty="0" smtClean="0">
                <a:latin typeface="Helvetica" pitchFamily="2" charset="0"/>
                <a:cs typeface="Calibri" panose="020F0502020204030204" pitchFamily="34" charset="0"/>
              </a:rPr>
              <a:t>March 1</a:t>
            </a:r>
            <a:r>
              <a:rPr lang="en-US" sz="2400" b="1" dirty="0" smtClean="0">
                <a:latin typeface="Helvetica" pitchFamily="2" charset="0"/>
                <a:cs typeface="Calibri" panose="020F0502020204030204" pitchFamily="34" charset="0"/>
              </a:rPr>
              <a:t>, 2022, 1-3 PM</a:t>
            </a:r>
            <a:endParaRPr lang="en-US" sz="24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819" y="477838"/>
            <a:ext cx="11241181" cy="128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Agenda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98419" y="1661048"/>
            <a:ext cx="10555381" cy="388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/>
              <a:t>Welcome </a:t>
            </a:r>
            <a:r>
              <a:rPr lang="en-US" sz="1800" dirty="0"/>
              <a:t>and Introductions via Chat </a:t>
            </a:r>
            <a:r>
              <a:rPr lang="en-US" sz="1800" dirty="0" smtClean="0"/>
              <a:t>Window</a:t>
            </a:r>
          </a:p>
          <a:p>
            <a:pPr algn="l"/>
            <a:r>
              <a:rPr lang="en-US" sz="1800" dirty="0"/>
              <a:t>Timeline</a:t>
            </a:r>
          </a:p>
          <a:p>
            <a:pPr algn="l"/>
            <a:r>
              <a:rPr lang="en-US" sz="1800" dirty="0" smtClean="0"/>
              <a:t>CHAS Survey Update</a:t>
            </a:r>
          </a:p>
          <a:p>
            <a:pPr algn="l"/>
            <a:r>
              <a:rPr lang="en-US" sz="1800" dirty="0"/>
              <a:t>CBO </a:t>
            </a:r>
            <a:r>
              <a:rPr lang="en-US" sz="1800" dirty="0" smtClean="0"/>
              <a:t>Survey Update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Results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Key Informant Interviews</a:t>
            </a:r>
          </a:p>
          <a:p>
            <a:pPr algn="l"/>
            <a:r>
              <a:rPr lang="en-US" sz="1800" dirty="0" smtClean="0"/>
              <a:t>Next </a:t>
            </a:r>
            <a:r>
              <a:rPr lang="en-US" sz="1800" dirty="0" smtClean="0"/>
              <a:t>Steps</a:t>
            </a:r>
          </a:p>
          <a:p>
            <a:pPr algn="l"/>
            <a:r>
              <a:rPr lang="en-US" sz="1800" dirty="0" smtClean="0"/>
              <a:t>Discussion</a:t>
            </a:r>
            <a:r>
              <a:rPr lang="en-US" sz="1800" dirty="0"/>
              <a:t>, Questions, Concerns</a:t>
            </a:r>
          </a:p>
          <a:p>
            <a:pPr algn="l"/>
            <a:r>
              <a:rPr lang="en-US" sz="1800" dirty="0"/>
              <a:t>Next </a:t>
            </a:r>
            <a:r>
              <a:rPr lang="en-US" sz="1800" dirty="0" smtClean="0"/>
              <a:t>Meeting: </a:t>
            </a:r>
            <a:r>
              <a:rPr lang="en-US" sz="1800" b="1" i="1" u="sng" dirty="0" smtClean="0"/>
              <a:t>Tuesday</a:t>
            </a:r>
            <a:r>
              <a:rPr lang="en-US" sz="1800" b="1" i="1" u="sng" dirty="0"/>
              <a:t>, </a:t>
            </a:r>
            <a:r>
              <a:rPr lang="en-US" sz="1800" b="1" i="1" u="sng" dirty="0" smtClean="0"/>
              <a:t>March 1</a:t>
            </a:r>
            <a:r>
              <a:rPr lang="en-US" sz="1800" b="1" i="1" u="sng" dirty="0" smtClean="0"/>
              <a:t>, </a:t>
            </a:r>
            <a:r>
              <a:rPr lang="en-US" sz="1800" b="1" i="1" u="sng" dirty="0"/>
              <a:t>2022 at </a:t>
            </a:r>
            <a:r>
              <a:rPr lang="en-US" sz="1800" b="1" i="1" u="sng" dirty="0" smtClean="0"/>
              <a:t>1 pm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2119889"/>
            <a:ext cx="8973109" cy="378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</a:t>
            </a:r>
            <a:r>
              <a:rPr lang="en-US" sz="2600" b="1" dirty="0">
                <a:latin typeface="Helvetica" pitchFamily="2" charset="0"/>
              </a:rPr>
              <a:t>you for joining us! </a:t>
            </a:r>
            <a:endParaRPr lang="en-US" sz="2600" b="1" dirty="0" smtClean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Please </a:t>
            </a:r>
            <a:r>
              <a:rPr lang="en-US" sz="2600" dirty="0">
                <a:latin typeface="Helvetica" pitchFamily="2" charset="0"/>
              </a:rPr>
              <a:t>share your name and what organization you are representing in the chat box.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386417">
            <a:off x="7367755" y="431405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CHS</a:t>
            </a:r>
            <a:endParaRPr lang="en-US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ular Callout 37"/>
          <p:cNvSpPr/>
          <p:nvPr/>
        </p:nvSpPr>
        <p:spPr>
          <a:xfrm>
            <a:off x="6231189" y="1462598"/>
            <a:ext cx="2467372" cy="895880"/>
          </a:xfrm>
          <a:prstGeom prst="wedgeRectCallout">
            <a:avLst>
              <a:gd name="adj1" fmla="val -22366"/>
              <a:gd name="adj2" fmla="val 1732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 rot="10800000">
            <a:off x="1198261" y="4463650"/>
            <a:ext cx="2467372" cy="895880"/>
          </a:xfrm>
          <a:prstGeom prst="wedgeRectCallout">
            <a:avLst>
              <a:gd name="adj1" fmla="val -61763"/>
              <a:gd name="adj2" fmla="val 163803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85279" y="493220"/>
            <a:ext cx="11266581" cy="122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Timeline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77726" y="1682852"/>
            <a:ext cx="10003333" cy="357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1800" dirty="0" smtClean="0">
              <a:latin typeface="Helvetic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83650" y="3283528"/>
            <a:ext cx="8224700" cy="719536"/>
            <a:chOff x="1988426" y="3283528"/>
            <a:chExt cx="8224700" cy="719536"/>
          </a:xfrm>
        </p:grpSpPr>
        <p:grpSp>
          <p:nvGrpSpPr>
            <p:cNvPr id="22" name="Group 21"/>
            <p:cNvGrpSpPr/>
            <p:nvPr/>
          </p:nvGrpSpPr>
          <p:grpSpPr>
            <a:xfrm>
              <a:off x="2116582" y="3283528"/>
              <a:ext cx="7958836" cy="290945"/>
              <a:chOff x="3102864" y="3103416"/>
              <a:chExt cx="7958836" cy="290945"/>
            </a:xfrm>
          </p:grpSpPr>
          <p:cxnSp>
            <p:nvCxnSpPr>
              <p:cNvPr id="6" name="Straight Connector 5"/>
              <p:cNvCxnSpPr>
                <a:stCxn id="7" idx="2"/>
                <a:endCxn id="19" idx="6"/>
              </p:cNvCxnSpPr>
              <p:nvPr/>
            </p:nvCxnSpPr>
            <p:spPr>
              <a:xfrm>
                <a:off x="3102864" y="3241962"/>
                <a:ext cx="7958836" cy="13854"/>
              </a:xfrm>
              <a:prstGeom prst="line">
                <a:avLst/>
              </a:prstGeom>
              <a:ln w="76200">
                <a:solidFill>
                  <a:srgbClr val="19A9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3102864" y="3103416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97151" y="3117269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97366" y="3103417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391653" y="3117269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940" y="3117270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588131" y="3117270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686370" y="3103418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784609" y="3117270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988426" y="3725549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DEC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1189" y="3725547"/>
              <a:ext cx="713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JAN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82928" y="3725549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FEB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13281" y="3725547"/>
              <a:ext cx="602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MAR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77430" y="3726065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APR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02182" y="3725547"/>
              <a:ext cx="674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MAY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66004" y="3725548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JUN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0618" y="3725547"/>
              <a:ext cx="552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JUL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5" name="Rectangular Callout 34"/>
          <p:cNvSpPr/>
          <p:nvPr/>
        </p:nvSpPr>
        <p:spPr>
          <a:xfrm rot="10800000">
            <a:off x="4044681" y="4463650"/>
            <a:ext cx="2467372" cy="895880"/>
          </a:xfrm>
          <a:prstGeom prst="wedgeRectCallout">
            <a:avLst>
              <a:gd name="adj1" fmla="val -46908"/>
              <a:gd name="adj2" fmla="val 167283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70698" y="4625192"/>
            <a:ext cx="237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CBO surveys all back by mid January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 rot="10800000">
            <a:off x="9483012" y="4469640"/>
            <a:ext cx="2467372" cy="895880"/>
          </a:xfrm>
          <a:prstGeom prst="wedgeRectCallout">
            <a:avLst>
              <a:gd name="adj1" fmla="val -19088"/>
              <a:gd name="adj2" fmla="val 168966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904977" y="4629065"/>
            <a:ext cx="237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Full CHNA due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December 2022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60863" y="4535961"/>
            <a:ext cx="2235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pitchFamily="2" charset="0"/>
              </a:rPr>
              <a:t>Late March</a:t>
            </a:r>
            <a:r>
              <a:rPr lang="en-US" sz="1400" b="1" dirty="0" smtClean="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en-US" sz="1400" b="1" dirty="0" smtClean="0">
                <a:solidFill>
                  <a:schemeClr val="bg1"/>
                </a:solidFill>
                <a:latin typeface="Helvetica" pitchFamily="2" charset="0"/>
              </a:rPr>
              <a:t>All CBO Key Informant Interview analyses </a:t>
            </a:r>
            <a:r>
              <a:rPr lang="en-US" sz="1400" b="1" dirty="0" smtClean="0">
                <a:solidFill>
                  <a:schemeClr val="bg1"/>
                </a:solidFill>
                <a:latin typeface="Helvetica" pitchFamily="2" charset="0"/>
              </a:rPr>
              <a:t>complete</a:t>
            </a:r>
            <a:endParaRPr lang="en-US" sz="1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1189" y="1500789"/>
            <a:ext cx="249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April 5 Meeting: </a:t>
            </a:r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consensus on </a:t>
            </a:r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priorities based on analysis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3328515" y="1448477"/>
            <a:ext cx="2467372" cy="895880"/>
          </a:xfrm>
          <a:prstGeom prst="wedgeRectCallout">
            <a:avLst>
              <a:gd name="adj1" fmla="val 24379"/>
              <a:gd name="adj2" fmla="val 170966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3129" y="1486711"/>
            <a:ext cx="249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Feb 21: CBO Key Informant Interviews </a:t>
            </a:r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42150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CHAS </a:t>
            </a:r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Survey Analysis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900954"/>
            <a:ext cx="10202090" cy="5008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endParaRPr lang="en-US" sz="2000" dirty="0" smtClean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1,105 </a:t>
            </a:r>
            <a:r>
              <a:rPr lang="en-US" sz="2400" dirty="0" smtClean="0">
                <a:latin typeface="Helvetica" pitchFamily="2" charset="0"/>
              </a:rPr>
              <a:t>responses in </a:t>
            </a:r>
            <a:r>
              <a:rPr lang="en-US" sz="2400" dirty="0" smtClean="0">
                <a:latin typeface="Helvetica" pitchFamily="2" charset="0"/>
              </a:rPr>
              <a:t>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Data submitted for analysis                                                                  </a:t>
            </a:r>
            <a:endParaRPr lang="en-US" sz="24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CBO </a:t>
            </a:r>
            <a:r>
              <a:rPr lang="en-US" sz="4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Survey</a:t>
            </a:r>
            <a:endParaRPr lang="en-US" sz="4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900954"/>
            <a:ext cx="10202090" cy="443716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itchFamily="2" charset="0"/>
                <a:hlinkClick r:id="rId3" action="ppaction://hlinkfile"/>
              </a:rPr>
              <a:t>CBO Survey</a:t>
            </a:r>
            <a:endParaRPr lang="en-US" sz="1800" dirty="0" smtClean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itchFamily="2" charset="0"/>
              </a:rPr>
              <a:t>43</a:t>
            </a:r>
            <a:r>
              <a:rPr lang="en-US" sz="1800" dirty="0" smtClean="0">
                <a:latin typeface="Helvetica" pitchFamily="2" charset="0"/>
              </a:rPr>
              <a:t> responses(some </a:t>
            </a:r>
            <a:r>
              <a:rPr lang="en-US" sz="1800" dirty="0" smtClean="0">
                <a:latin typeface="Helvetica" pitchFamily="2" charset="0"/>
              </a:rPr>
              <a:t>duplicates, some chose not to name their org.)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itchFamily="2" charset="0"/>
              </a:rPr>
              <a:t>22</a:t>
            </a:r>
            <a:r>
              <a:rPr lang="en-US" sz="1800" dirty="0" smtClean="0">
                <a:latin typeface="Helvetica" pitchFamily="2" charset="0"/>
              </a:rPr>
              <a:t> </a:t>
            </a:r>
            <a:r>
              <a:rPr lang="en-US" sz="1800" dirty="0">
                <a:latin typeface="Helvetica" pitchFamily="2" charset="0"/>
              </a:rPr>
              <a:t>said “yes” we may contact them for additional information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St </a:t>
            </a:r>
            <a:r>
              <a:rPr lang="en-US" sz="1400" dirty="0" smtClean="0">
                <a:latin typeface="Helvetica" pitchFamily="2" charset="0"/>
              </a:rPr>
              <a:t>Catherine’s</a:t>
            </a:r>
            <a:endParaRPr lang="en-US" sz="1400" dirty="0">
              <a:latin typeface="Helvetica" pitchFamily="2" charset="0"/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Hempstead Community Land Trust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NYU </a:t>
            </a:r>
            <a:r>
              <a:rPr lang="en-US" sz="1400" dirty="0" err="1">
                <a:latin typeface="Helvetica" pitchFamily="2" charset="0"/>
              </a:rPr>
              <a:t>Langone</a:t>
            </a:r>
            <a:r>
              <a:rPr lang="en-US" sz="1400" dirty="0">
                <a:latin typeface="Helvetica" pitchFamily="2" charset="0"/>
              </a:rPr>
              <a:t> Hospital - Long Island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NYS Breast and Prostate Peer Education Project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Teacher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Saint Catherine’s of Siena HCEIP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American Heart </a:t>
            </a:r>
            <a:r>
              <a:rPr lang="en-US" sz="1400" dirty="0" smtClean="0">
                <a:latin typeface="Helvetica" pitchFamily="2" charset="0"/>
              </a:rPr>
              <a:t>Association</a:t>
            </a:r>
            <a:endParaRPr lang="en-US" sz="1400" dirty="0">
              <a:latin typeface="Helvetica" pitchFamily="2" charset="0"/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New York Coalition for Transportation Safety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Harmony Cafe, </a:t>
            </a:r>
            <a:r>
              <a:rPr lang="en-US" sz="1400" dirty="0" err="1">
                <a:latin typeface="Helvetica" pitchFamily="2" charset="0"/>
              </a:rPr>
              <a:t>Inc</a:t>
            </a:r>
            <a:r>
              <a:rPr lang="en-US" sz="1400" dirty="0">
                <a:latin typeface="Helvetica" pitchFamily="2" charset="0"/>
              </a:rPr>
              <a:t>  20 Medford Avenue, Patchogue, NY 11772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Hispanic Counseling Center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Eastern Suffolk BOCES   Human Support Services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New Horizon Counseling Center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Sun River Health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LI Prevention Resource Center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Cancer Prevention in Action (</a:t>
            </a:r>
            <a:r>
              <a:rPr lang="en-US" sz="1400" dirty="0" err="1">
                <a:latin typeface="Helvetica" pitchFamily="2" charset="0"/>
              </a:rPr>
              <a:t>CPiA</a:t>
            </a:r>
            <a:r>
              <a:rPr lang="en-US" sz="1400" dirty="0">
                <a:latin typeface="Helvetica" pitchFamily="2" charset="0"/>
              </a:rPr>
              <a:t>) at Stony Brook Cancer Center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Sun River Health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COALITION OF CONCERNED MEDICAL PROFESSIONALS 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MOMMAS House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Association for Mental Health and Wellness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Good Samaritan Hospital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Project Safety Net NY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Horizons Counseling and Education Center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CBO </a:t>
            </a:r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Survey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900954"/>
            <a:ext cx="10202090" cy="443716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  <a:p>
            <a:pPr algn="l"/>
            <a:endParaRPr lang="en-US" sz="1800" dirty="0" smtClean="0">
              <a:latin typeface="Helvetica" pitchFamily="2" charset="0"/>
            </a:endParaRPr>
          </a:p>
          <a:p>
            <a:pPr algn="l"/>
            <a:r>
              <a:rPr lang="en-US" sz="1800" b="1" dirty="0" smtClean="0">
                <a:latin typeface="Helvetica" pitchFamily="2" charset="0"/>
              </a:rPr>
              <a:t>Key Informant Interviews</a:t>
            </a:r>
          </a:p>
          <a:p>
            <a:pPr algn="l"/>
            <a:endParaRPr lang="en-US" sz="1800" dirty="0">
              <a:latin typeface="Helvetica" pitchFamily="2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itchFamily="2" charset="0"/>
              </a:rPr>
              <a:t>Contacting 22 CBOs</a:t>
            </a:r>
            <a:endParaRPr lang="en-US" sz="1800" dirty="0">
              <a:latin typeface="Helvetica" pitchFamily="2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Key informant interview tool secured—adapted from 2013 tool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Assistance: potential intern, </a:t>
            </a:r>
            <a:r>
              <a:rPr lang="en-US" sz="1800" dirty="0" smtClean="0">
                <a:latin typeface="Helvetica" pitchFamily="2" charset="0"/>
              </a:rPr>
              <a:t>committee </a:t>
            </a:r>
            <a:r>
              <a:rPr lang="en-US" sz="1800" dirty="0">
                <a:latin typeface="Helvetica" pitchFamily="2" charset="0"/>
              </a:rPr>
              <a:t>members</a:t>
            </a:r>
          </a:p>
          <a:p>
            <a:pPr algn="l"/>
            <a:endParaRPr lang="en-US" sz="1800" dirty="0" smtClean="0">
              <a:latin typeface="Helvetica" pitchFamily="2" charset="0"/>
            </a:endParaRPr>
          </a:p>
          <a:p>
            <a:pPr algn="l"/>
            <a:endParaRPr lang="en-US" sz="1800" dirty="0">
              <a:latin typeface="Helvetica" pitchFamily="2" charset="0"/>
            </a:endParaRPr>
          </a:p>
          <a:p>
            <a:pPr algn="l"/>
            <a:endParaRPr lang="en-US" sz="1800" dirty="0" smtClean="0">
              <a:latin typeface="Helvetica" pitchFamily="2" charset="0"/>
            </a:endParaRPr>
          </a:p>
          <a:p>
            <a:pPr algn="l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Next Steps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900954"/>
            <a:ext cx="10202090" cy="5008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Conducting key informant interviews by February 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Analyze results by</a:t>
            </a:r>
            <a:r>
              <a:rPr lang="en-US" sz="2400" dirty="0" smtClean="0">
                <a:latin typeface="Helvetica" pitchFamily="2" charset="0"/>
              </a:rPr>
              <a:t> March 28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Choose priorities based on analysis at April 5 meeting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Discussion, Questions, etc.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202090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itchFamily="2" charset="0"/>
              </a:rPr>
              <a:t>Questions, comments, concerns?</a:t>
            </a:r>
            <a:endParaRPr lang="en-US" sz="3000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8485</TotalTime>
  <Words>349</Words>
  <Application>Microsoft Office PowerPoint</Application>
  <PresentationFormat>Widescreen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Arial</vt:lpstr>
      <vt:lpstr>Helvetica</vt:lpstr>
      <vt:lpstr>Calibri Light</vt:lpstr>
      <vt:lpstr>Montserrat</vt:lpstr>
      <vt:lpstr>Calibri</vt:lpstr>
      <vt:lpstr>Courier New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389</cp:revision>
  <dcterms:created xsi:type="dcterms:W3CDTF">2018-02-13T19:49:59Z</dcterms:created>
  <dcterms:modified xsi:type="dcterms:W3CDTF">2022-02-01T15:05:10Z</dcterms:modified>
</cp:coreProperties>
</file>