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84" r:id="rId3"/>
    <p:sldMasterId id="2147483697" r:id="rId4"/>
    <p:sldMasterId id="2147483710" r:id="rId5"/>
    <p:sldMasterId id="2147483723" r:id="rId6"/>
  </p:sldMasterIdLst>
  <p:notesMasterIdLst>
    <p:notesMasterId r:id="rId26"/>
  </p:notesMasterIdLst>
  <p:sldIdLst>
    <p:sldId id="256" r:id="rId7"/>
    <p:sldId id="312" r:id="rId8"/>
    <p:sldId id="613" r:id="rId9"/>
    <p:sldId id="616" r:id="rId10"/>
    <p:sldId id="617" r:id="rId11"/>
    <p:sldId id="618" r:id="rId12"/>
    <p:sldId id="609" r:id="rId13"/>
    <p:sldId id="615" r:id="rId14"/>
    <p:sldId id="527" r:id="rId15"/>
    <p:sldId id="611" r:id="rId16"/>
    <p:sldId id="612" r:id="rId17"/>
    <p:sldId id="619" r:id="rId18"/>
    <p:sldId id="620" r:id="rId19"/>
    <p:sldId id="621" r:id="rId20"/>
    <p:sldId id="622" r:id="rId21"/>
    <p:sldId id="623" r:id="rId22"/>
    <p:sldId id="624" r:id="rId23"/>
    <p:sldId id="600" r:id="rId24"/>
    <p:sldId id="383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Montserrat" panose="00000500000000000000" pitchFamily="2" charset="0"/>
      <p:regular r:id="rId31"/>
      <p:bold r:id="rId32"/>
      <p:italic r:id="rId33"/>
      <p:boldItalic r:id="rId34"/>
    </p:embeddedFont>
    <p:embeddedFont>
      <p:font typeface="ＭＳ Ｐゴシック" panose="020B0600070205080204" pitchFamily="34" charset="-128"/>
      <p:regular r:id="rId35"/>
    </p:embeddedFont>
    <p:embeddedFont>
      <p:font typeface="Helvetica" pitchFamily="2" charset="0"/>
      <p:regular r:id="rId36"/>
      <p:bold r:id="rId37"/>
      <p:italic r:id="rId38"/>
      <p:boldItalic r:id="rId39"/>
    </p:embeddedFont>
    <p:embeddedFont>
      <p:font typeface="Calibri Light" panose="020F0302020204030204" pitchFamily="34" charset="0"/>
      <p:regular r:id="rId40"/>
      <p: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A9E1"/>
    <a:srgbClr val="B1DBF0"/>
    <a:srgbClr val="3994A9"/>
    <a:srgbClr val="49AEBE"/>
    <a:srgbClr val="4EADC3"/>
    <a:srgbClr val="FFFFFF"/>
    <a:srgbClr val="0B7C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63" autoAdjust="0"/>
    <p:restoredTop sz="81144" autoAdjust="0"/>
  </p:normalViewPr>
  <p:slideViewPr>
    <p:cSldViewPr snapToGrid="0">
      <p:cViewPr varScale="1">
        <p:scale>
          <a:sx n="48" d="100"/>
          <a:sy n="48" d="100"/>
        </p:scale>
        <p:origin x="10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5.xml"/><Relationship Id="rId34" Type="http://schemas.openxmlformats.org/officeDocument/2006/relationships/font" Target="fonts/font8.fntdata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0" Type="http://schemas.openxmlformats.org/officeDocument/2006/relationships/slide" Target="slides/slide14.xml"/><Relationship Id="rId41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FAC37-867E-4B0E-A9AE-DD351E4F4312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B6271-198A-475E-B1F4-5E0A69DBC6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261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482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3E557-29CA-2942-B5B0-BBAE067F57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304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01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64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548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20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57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432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109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98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99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53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813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8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46841"/>
            <a:ext cx="10972800" cy="4045388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9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81866"/>
            <a:ext cx="10972800" cy="3653886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36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72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365314"/>
            <a:ext cx="10972800" cy="4701034"/>
          </a:xfrm>
          <a:prstGeom prst="rect">
            <a:avLst/>
          </a:prstGeom>
        </p:spPr>
        <p:txBody>
          <a:bodyPr lIns="0" tIns="0" rIns="0" b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 baseline="0">
                <a:solidFill>
                  <a:schemeClr val="tx1"/>
                </a:solidFill>
              </a:defRPr>
            </a:lvl1pPr>
            <a:lvl2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2pPr>
            <a:lvl3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3pPr>
            <a:lvl4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4pPr>
            <a:lvl5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7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Header followed by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41356" y="1325650"/>
            <a:ext cx="10941049" cy="4645336"/>
          </a:xfrm>
        </p:spPr>
        <p:txBody>
          <a:bodyPr lIns="0"/>
          <a:lstStyle>
            <a:lvl1pPr marL="0" indent="0">
              <a:buFontTx/>
              <a:buNone/>
              <a:defRPr/>
            </a:lvl1pPr>
            <a:lvl2pPr marL="365110" indent="-36511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87062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21"/>
          </p:nvPr>
        </p:nvSpPr>
        <p:spPr>
          <a:xfrm>
            <a:off x="7010527" y="4719421"/>
            <a:ext cx="5181476" cy="16406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7010527" y="2916708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3"/>
          </p:nvPr>
        </p:nvSpPr>
        <p:spPr>
          <a:xfrm>
            <a:off x="7010527" y="1113995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38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7010400" y="1111319"/>
            <a:ext cx="5181600" cy="5271436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4836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637870" y="1111324"/>
            <a:ext cx="5554133" cy="25603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6637870" y="3826396"/>
            <a:ext cx="5554133" cy="255636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22" y="1322364"/>
            <a:ext cx="5746097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8754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933" y="274638"/>
            <a:ext cx="7247467" cy="741362"/>
          </a:xfrm>
          <a:prstGeom prst="rect">
            <a:avLst/>
          </a:prstGeom>
        </p:spPr>
        <p:txBody>
          <a:bodyPr vert="horz" anchor="ctr"/>
          <a:lstStyle>
            <a:lvl1pPr>
              <a:defRPr sz="1800" cap="all" baseline="0">
                <a:solidFill>
                  <a:srgbClr val="B6022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6588514" y="1116775"/>
            <a:ext cx="5603489" cy="255494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able Placeholder 7"/>
          <p:cNvSpPr>
            <a:spLocks noGrp="1"/>
          </p:cNvSpPr>
          <p:nvPr>
            <p:ph type="tbl" sz="quarter" idx="12"/>
          </p:nvPr>
        </p:nvSpPr>
        <p:spPr>
          <a:xfrm>
            <a:off x="6588514" y="3801972"/>
            <a:ext cx="5603489" cy="25726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611720" y="1322364"/>
            <a:ext cx="5597549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40078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843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SmartArt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3" y="288518"/>
            <a:ext cx="6827520" cy="7239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martArt Placeholder 5"/>
          <p:cNvSpPr>
            <a:spLocks noGrp="1"/>
          </p:cNvSpPr>
          <p:nvPr>
            <p:ph type="dgm" sz="quarter" idx="11"/>
          </p:nvPr>
        </p:nvSpPr>
        <p:spPr>
          <a:xfrm>
            <a:off x="6490828" y="1107212"/>
            <a:ext cx="5701177" cy="257264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2"/>
          </p:nvPr>
        </p:nvSpPr>
        <p:spPr>
          <a:xfrm>
            <a:off x="6485470" y="3818259"/>
            <a:ext cx="5706533" cy="257264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11721" y="1322364"/>
            <a:ext cx="5523276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3722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1099072"/>
            <a:ext cx="12192000" cy="52836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05370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2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9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9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t>3/18/2015</a:t>
            </a: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9"/>
            <a:ext cx="14224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fld id="{A14BC5D1-4456-4A6A-84BE-346621CDF629}" type="slidenum"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pPr defTabSz="45718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512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46841"/>
            <a:ext cx="10972800" cy="4045388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359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81866"/>
            <a:ext cx="10972800" cy="3653886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36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18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365314"/>
            <a:ext cx="10972800" cy="4701034"/>
          </a:xfrm>
          <a:prstGeom prst="rect">
            <a:avLst/>
          </a:prstGeom>
        </p:spPr>
        <p:txBody>
          <a:bodyPr lIns="0" tIns="0" rIns="0" b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 baseline="0">
                <a:solidFill>
                  <a:schemeClr val="tx1"/>
                </a:solidFill>
              </a:defRPr>
            </a:lvl1pPr>
            <a:lvl2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2pPr>
            <a:lvl3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3pPr>
            <a:lvl4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4pPr>
            <a:lvl5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54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Header followed by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41356" y="1325650"/>
            <a:ext cx="10941049" cy="4645336"/>
          </a:xfrm>
        </p:spPr>
        <p:txBody>
          <a:bodyPr lIns="0"/>
          <a:lstStyle>
            <a:lvl1pPr marL="0" indent="0">
              <a:buFontTx/>
              <a:buNone/>
              <a:defRPr/>
            </a:lvl1pPr>
            <a:lvl2pPr marL="365110" indent="-36511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47450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21"/>
          </p:nvPr>
        </p:nvSpPr>
        <p:spPr>
          <a:xfrm>
            <a:off x="7010527" y="4719421"/>
            <a:ext cx="5181476" cy="16406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7010527" y="2916708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3"/>
          </p:nvPr>
        </p:nvSpPr>
        <p:spPr>
          <a:xfrm>
            <a:off x="7010527" y="1113995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3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7010400" y="1111319"/>
            <a:ext cx="5181600" cy="5271436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01835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637870" y="1111324"/>
            <a:ext cx="5554133" cy="25603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6637870" y="3826396"/>
            <a:ext cx="5554133" cy="255636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22" y="1322364"/>
            <a:ext cx="5746097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38461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3890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933" y="274638"/>
            <a:ext cx="7247467" cy="741362"/>
          </a:xfrm>
          <a:prstGeom prst="rect">
            <a:avLst/>
          </a:prstGeom>
        </p:spPr>
        <p:txBody>
          <a:bodyPr vert="horz" anchor="ctr"/>
          <a:lstStyle>
            <a:lvl1pPr>
              <a:defRPr sz="1800" cap="all" baseline="0">
                <a:solidFill>
                  <a:srgbClr val="B6022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6588514" y="1116775"/>
            <a:ext cx="5603489" cy="255494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able Placeholder 7"/>
          <p:cNvSpPr>
            <a:spLocks noGrp="1"/>
          </p:cNvSpPr>
          <p:nvPr>
            <p:ph type="tbl" sz="quarter" idx="12"/>
          </p:nvPr>
        </p:nvSpPr>
        <p:spPr>
          <a:xfrm>
            <a:off x="6588514" y="3801972"/>
            <a:ext cx="5603489" cy="25726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611720" y="1322364"/>
            <a:ext cx="5597549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04956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SmartArt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3" y="288518"/>
            <a:ext cx="6827520" cy="7239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martArt Placeholder 5"/>
          <p:cNvSpPr>
            <a:spLocks noGrp="1"/>
          </p:cNvSpPr>
          <p:nvPr>
            <p:ph type="dgm" sz="quarter" idx="11"/>
          </p:nvPr>
        </p:nvSpPr>
        <p:spPr>
          <a:xfrm>
            <a:off x="6490828" y="1107212"/>
            <a:ext cx="5701177" cy="257264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2"/>
          </p:nvPr>
        </p:nvSpPr>
        <p:spPr>
          <a:xfrm>
            <a:off x="6485470" y="3818259"/>
            <a:ext cx="5706533" cy="257264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11721" y="1322364"/>
            <a:ext cx="5523276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865200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1099072"/>
            <a:ext cx="12192000" cy="52836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637441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2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9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9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t>3/18/2015</a:t>
            </a: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9"/>
            <a:ext cx="14224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fld id="{A14BC5D1-4456-4A6A-84BE-346621CDF629}" type="slidenum"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pPr defTabSz="45718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448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46841"/>
            <a:ext cx="10972800" cy="4045388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510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81866"/>
            <a:ext cx="10972800" cy="3653886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36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741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365314"/>
            <a:ext cx="10972800" cy="4701034"/>
          </a:xfrm>
          <a:prstGeom prst="rect">
            <a:avLst/>
          </a:prstGeom>
        </p:spPr>
        <p:txBody>
          <a:bodyPr lIns="0" tIns="0" rIns="0" b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 baseline="0">
                <a:solidFill>
                  <a:schemeClr val="tx1"/>
                </a:solidFill>
              </a:defRPr>
            </a:lvl1pPr>
            <a:lvl2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2pPr>
            <a:lvl3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3pPr>
            <a:lvl4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4pPr>
            <a:lvl5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394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Header followed by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41356" y="1325650"/>
            <a:ext cx="10941049" cy="4645336"/>
          </a:xfrm>
        </p:spPr>
        <p:txBody>
          <a:bodyPr lIns="0"/>
          <a:lstStyle>
            <a:lvl1pPr marL="0" indent="0">
              <a:buFontTx/>
              <a:buNone/>
              <a:defRPr/>
            </a:lvl1pPr>
            <a:lvl2pPr marL="365110" indent="-36511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207626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21"/>
          </p:nvPr>
        </p:nvSpPr>
        <p:spPr>
          <a:xfrm>
            <a:off x="7010527" y="4719421"/>
            <a:ext cx="5181476" cy="16406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7010527" y="2916708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3"/>
          </p:nvPr>
        </p:nvSpPr>
        <p:spPr>
          <a:xfrm>
            <a:off x="7010527" y="1113995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814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7010400" y="1111319"/>
            <a:ext cx="5181600" cy="5271436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28810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412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637870" y="1111324"/>
            <a:ext cx="5554133" cy="25603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6637870" y="3826396"/>
            <a:ext cx="5554133" cy="255636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22" y="1322364"/>
            <a:ext cx="5746097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179746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933" y="274638"/>
            <a:ext cx="7247467" cy="741362"/>
          </a:xfrm>
          <a:prstGeom prst="rect">
            <a:avLst/>
          </a:prstGeom>
        </p:spPr>
        <p:txBody>
          <a:bodyPr vert="horz" anchor="ctr"/>
          <a:lstStyle>
            <a:lvl1pPr>
              <a:defRPr sz="1800" cap="all" baseline="0">
                <a:solidFill>
                  <a:srgbClr val="B6022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6588514" y="1116775"/>
            <a:ext cx="5603489" cy="255494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able Placeholder 7"/>
          <p:cNvSpPr>
            <a:spLocks noGrp="1"/>
          </p:cNvSpPr>
          <p:nvPr>
            <p:ph type="tbl" sz="quarter" idx="12"/>
          </p:nvPr>
        </p:nvSpPr>
        <p:spPr>
          <a:xfrm>
            <a:off x="6588514" y="3801972"/>
            <a:ext cx="5603489" cy="25726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611720" y="1322364"/>
            <a:ext cx="5597549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02658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SmartArt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3" y="288518"/>
            <a:ext cx="6827520" cy="7239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martArt Placeholder 5"/>
          <p:cNvSpPr>
            <a:spLocks noGrp="1"/>
          </p:cNvSpPr>
          <p:nvPr>
            <p:ph type="dgm" sz="quarter" idx="11"/>
          </p:nvPr>
        </p:nvSpPr>
        <p:spPr>
          <a:xfrm>
            <a:off x="6490828" y="1107212"/>
            <a:ext cx="5701177" cy="257264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2"/>
          </p:nvPr>
        </p:nvSpPr>
        <p:spPr>
          <a:xfrm>
            <a:off x="6485470" y="3818259"/>
            <a:ext cx="5706533" cy="257264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11721" y="1322364"/>
            <a:ext cx="5523276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41079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1099072"/>
            <a:ext cx="12192000" cy="52836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301028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5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9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3/18/2015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9"/>
            <a:ext cx="14224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fld id="{A14BC5D1-4456-4A6A-84BE-346621CDF629}" type="slidenum">
              <a:rPr lang="en-US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pPr defTabSz="45718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7552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2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9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9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t>3/18/2015</a:t>
            </a: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9"/>
            <a:ext cx="14224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fld id="{A14BC5D1-4456-4A6A-84BE-346621CDF629}" type="slidenum"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pPr defTabSz="45718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473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ver9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1840" y="1586844"/>
            <a:ext cx="10363200" cy="730127"/>
          </a:xfrm>
        </p:spPr>
        <p:txBody>
          <a:bodyPr anchor="b" anchorCtr="0">
            <a:normAutofit/>
          </a:bodyPr>
          <a:lstStyle>
            <a:lvl1pPr algn="l">
              <a:defRPr sz="2667" b="1"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928" y="2413136"/>
            <a:ext cx="10338112" cy="914813"/>
          </a:xfrm>
        </p:spPr>
        <p:txBody>
          <a:bodyPr>
            <a:noAutofit/>
          </a:bodyPr>
          <a:lstStyle>
            <a:lvl1pPr marL="0" indent="0" algn="l">
              <a:buNone/>
              <a:defRPr sz="2133">
                <a:solidFill>
                  <a:srgbClr val="FFFFFF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674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861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53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26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87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45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365CF-19CA-46A3-9A80-0F6A457790B9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98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296" y="272867"/>
            <a:ext cx="2584041" cy="75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B60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2675"/>
            <a:ext cx="12192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951184" y="283983"/>
            <a:ext cx="7631217" cy="730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325651"/>
            <a:ext cx="10972800" cy="470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380789"/>
            <a:ext cx="3860800" cy="477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46732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1600" kern="1200" cap="all" baseline="0">
          <a:solidFill>
            <a:srgbClr val="000000"/>
          </a:solidFill>
          <a:latin typeface="Helvetica"/>
          <a:ea typeface="ＭＳ Ｐゴシック" pitchFamily="-112" charset="-128"/>
          <a:cs typeface="Helvetica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65760" indent="-365760" algn="l" defTabSz="45720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Arial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31520" indent="-365760" algn="l" defTabSz="576263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731520" indent="-365760" algn="l" defTabSz="45720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731520" indent="-365760" algn="l" defTabSz="45720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731520" indent="-365760" algn="l" defTabSz="45720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300" y="272868"/>
            <a:ext cx="2584041" cy="75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B60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2675"/>
            <a:ext cx="12192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951188" y="283983"/>
            <a:ext cx="7631217" cy="730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325652"/>
            <a:ext cx="10972800" cy="470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380794"/>
            <a:ext cx="3860800" cy="477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61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6" r:id="rId11"/>
  </p:sldLayoutIdLst>
  <p:hf sldNum="0" hdr="0" dt="0"/>
  <p:txStyles>
    <p:titleStyle>
      <a:lvl1pPr algn="r" defTabSz="457182" rtl="0" eaLnBrk="0" fontAlgn="base" hangingPunct="0">
        <a:spcBef>
          <a:spcPct val="0"/>
        </a:spcBef>
        <a:spcAft>
          <a:spcPct val="0"/>
        </a:spcAft>
        <a:defRPr sz="1600" kern="1200" cap="all" baseline="0">
          <a:solidFill>
            <a:srgbClr val="000000"/>
          </a:solidFill>
          <a:latin typeface="Helvetica"/>
          <a:ea typeface="ＭＳ Ｐゴシック" pitchFamily="-112" charset="-128"/>
          <a:cs typeface="Helvetica"/>
        </a:defRPr>
      </a:lvl1pPr>
      <a:lvl2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182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363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545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727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65745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Arial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31491" indent="-365745" algn="l" defTabSz="57624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499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300" y="272868"/>
            <a:ext cx="2584041" cy="75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B60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2675"/>
            <a:ext cx="12192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951188" y="283983"/>
            <a:ext cx="7631217" cy="730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325652"/>
            <a:ext cx="10972800" cy="470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380794"/>
            <a:ext cx="3860800" cy="477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25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9" r:id="rId11"/>
  </p:sldLayoutIdLst>
  <p:hf sldNum="0" hdr="0" dt="0"/>
  <p:txStyles>
    <p:titleStyle>
      <a:lvl1pPr algn="r" defTabSz="457182" rtl="0" eaLnBrk="0" fontAlgn="base" hangingPunct="0">
        <a:spcBef>
          <a:spcPct val="0"/>
        </a:spcBef>
        <a:spcAft>
          <a:spcPct val="0"/>
        </a:spcAft>
        <a:defRPr sz="1600" kern="1200" cap="all" baseline="0">
          <a:solidFill>
            <a:srgbClr val="000000"/>
          </a:solidFill>
          <a:latin typeface="Helvetica"/>
          <a:ea typeface="ＭＳ Ｐゴシック" pitchFamily="-112" charset="-128"/>
          <a:cs typeface="Helvetica"/>
        </a:defRPr>
      </a:lvl1pPr>
      <a:lvl2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182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363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545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727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65745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Arial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31491" indent="-365745" algn="l" defTabSz="57624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499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300" y="272868"/>
            <a:ext cx="2584041" cy="75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B60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2675"/>
            <a:ext cx="12192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951188" y="283983"/>
            <a:ext cx="7631217" cy="730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325652"/>
            <a:ext cx="10972800" cy="470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380794"/>
            <a:ext cx="3860800" cy="477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75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hf sldNum="0" hdr="0" dt="0"/>
  <p:txStyles>
    <p:titleStyle>
      <a:lvl1pPr algn="r" defTabSz="457182" rtl="0" eaLnBrk="0" fontAlgn="base" hangingPunct="0">
        <a:spcBef>
          <a:spcPct val="0"/>
        </a:spcBef>
        <a:spcAft>
          <a:spcPct val="0"/>
        </a:spcAft>
        <a:defRPr sz="1600" kern="1200" cap="all" baseline="0">
          <a:solidFill>
            <a:srgbClr val="000000"/>
          </a:solidFill>
          <a:latin typeface="Helvetica"/>
          <a:ea typeface="ＭＳ Ｐゴシック" pitchFamily="-112" charset="-128"/>
          <a:cs typeface="Helvetica"/>
        </a:defRPr>
      </a:lvl1pPr>
      <a:lvl2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182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363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545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727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65745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Arial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31491" indent="-365745" algn="l" defTabSz="57624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499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0" tIns="60949" rIns="0" bIns="6094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365CF-19CA-46A3-9A80-0F6A457790B9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69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09494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18986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28480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437973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mailto:amorrison@afsp.org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jamanetwork.com/journals/jamapsychiatry/fullarticle/2764584?guestAccessKey=4602da6c-2bb3-4ae2-9aee-aceaa5d862cf&amp;utm_source=silverchair&amp;utm_medium=email&amp;utm_campaign=article_alert-jamapsychiatry&amp;utm_term=mostread&amp;utm_content=olf-widget_0511202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projecthope@mhaw.or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vetpeertopeer@suffolkcountyny.gov" TargetMode="External"/><Relationship Id="rId2" Type="http://schemas.openxmlformats.org/officeDocument/2006/relationships/hyperlink" Target="mailto:helpline@mhaw.org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healingconnections@mhaw.or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healthcollab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uburbanhospitalalliance.org/alliance_health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8DXN5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healthcollab.org/member-resources/meeting-info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hyperlink" Target="https://us06web.zoom.us/j/83185616511?pwd=MGxPTUtIa0VHZU0waS9UNitQVkZJQT0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CHAS%20Social%20Toolkit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1000">
              <a:srgbClr val="B1DBF0"/>
            </a:gs>
            <a:gs pos="100000">
              <a:srgbClr val="19A9E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88367"/>
            <a:ext cx="12192000" cy="1902832"/>
          </a:xfrm>
        </p:spPr>
        <p:txBody>
          <a:bodyPr>
            <a:normAutofit/>
          </a:bodyPr>
          <a:lstStyle/>
          <a:p>
            <a:r>
              <a:rPr lang="en-US" sz="5000" b="1" dirty="0" smtClean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September 23, 2021</a:t>
            </a:r>
          </a:p>
          <a:p>
            <a:r>
              <a:rPr lang="en-US" sz="4000" b="1" dirty="0" smtClean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Quarterly Meeting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00679"/>
            <a:ext cx="7620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9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675" y="6210796"/>
            <a:ext cx="20425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405" y="6102058"/>
            <a:ext cx="42926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DF8D64D-12F8-48BF-A79C-08B232BE38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202" y="1383712"/>
            <a:ext cx="1869056" cy="20345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3AEFA45-8760-4E3C-A8F1-DCC43E01AA77}"/>
              </a:ext>
            </a:extLst>
          </p:cNvPr>
          <p:cNvSpPr/>
          <p:nvPr/>
        </p:nvSpPr>
        <p:spPr>
          <a:xfrm>
            <a:off x="422246" y="1052986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Did you know?</a:t>
            </a:r>
          </a:p>
          <a:p>
            <a:r>
              <a:rPr lang="en-US" dirty="0">
                <a:solidFill>
                  <a:schemeClr val="bg1"/>
                </a:solidFill>
              </a:rPr>
              <a:t>An average of 20 Veterans die by suicide each day. Only about 6 of the 20 are recent users of Veterans Health Administration services. </a:t>
            </a:r>
          </a:p>
          <a:p>
            <a:r>
              <a:rPr lang="en-US" sz="2000" dirty="0">
                <a:solidFill>
                  <a:schemeClr val="bg1"/>
                </a:solidFill>
              </a:rPr>
              <a:t>Did you know?</a:t>
            </a:r>
          </a:p>
          <a:p>
            <a:r>
              <a:rPr lang="en-US" dirty="0">
                <a:solidFill>
                  <a:schemeClr val="bg1"/>
                </a:solidFill>
              </a:rPr>
              <a:t>69% of Veteran deaths by suicide involve firearms.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437CF5C-46AC-4F67-9364-B40EFF082BF3}"/>
              </a:ext>
            </a:extLst>
          </p:cNvPr>
          <p:cNvSpPr txBox="1"/>
          <p:nvPr/>
        </p:nvSpPr>
        <p:spPr>
          <a:xfrm>
            <a:off x="422246" y="3112119"/>
            <a:ext cx="90013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VA is taking a public health approach with Suicide Prevention 2.0 to combine community and clinically based interventions. The priority areas of focus include:</a:t>
            </a:r>
          </a:p>
          <a:p>
            <a:pPr marL="342900" indent="-342900">
              <a:buAutoNum type="arabicPeriod"/>
            </a:pPr>
            <a:r>
              <a:rPr lang="en-US" sz="2000" dirty="0"/>
              <a:t>Identify Service Members, Veterans and their Families (SMVF) and screen for suicide risk.</a:t>
            </a:r>
          </a:p>
          <a:p>
            <a:pPr marL="342900" indent="-342900">
              <a:buAutoNum type="arabicPeriod"/>
            </a:pPr>
            <a:r>
              <a:rPr lang="en-US" sz="2000" dirty="0"/>
              <a:t>Promote connectedness and improve care transitions.</a:t>
            </a:r>
          </a:p>
          <a:p>
            <a:pPr marL="342900" indent="-342900">
              <a:buAutoNum type="arabicPeriod"/>
            </a:pPr>
            <a:r>
              <a:rPr lang="en-US" sz="2000" dirty="0"/>
              <a:t>Increase lethal means safety and safety planning.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869C16B-6998-43F5-B948-C6C9C10DEB9C}"/>
              </a:ext>
            </a:extLst>
          </p:cNvPr>
          <p:cNvSpPr txBox="1"/>
          <p:nvPr/>
        </p:nvSpPr>
        <p:spPr>
          <a:xfrm>
            <a:off x="7382311" y="4369495"/>
            <a:ext cx="42228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Community Engagement and Partnership Coordinator for</a:t>
            </a:r>
          </a:p>
          <a:p>
            <a:r>
              <a:rPr lang="en-US" dirty="0">
                <a:solidFill>
                  <a:schemeClr val="bg1"/>
                </a:solidFill>
              </a:rPr>
              <a:t>Suicide Prevention for Veteran’s Affairs</a:t>
            </a:r>
          </a:p>
          <a:p>
            <a:r>
              <a:rPr lang="en-US" sz="1050" dirty="0">
                <a:solidFill>
                  <a:schemeClr val="bg1"/>
                </a:solidFill>
              </a:rPr>
              <a:t>Amy Millheiser, LCSW</a:t>
            </a:r>
          </a:p>
          <a:p>
            <a:r>
              <a:rPr lang="en-US" sz="1050" dirty="0">
                <a:solidFill>
                  <a:schemeClr val="bg1"/>
                </a:solidFill>
              </a:rPr>
              <a:t>VA Medical Center</a:t>
            </a:r>
          </a:p>
          <a:p>
            <a:r>
              <a:rPr lang="en-US" sz="1050" dirty="0">
                <a:solidFill>
                  <a:schemeClr val="bg1"/>
                </a:solidFill>
              </a:rPr>
              <a:t>Northport, NY</a:t>
            </a:r>
          </a:p>
          <a:p>
            <a:r>
              <a:rPr lang="en-US" sz="1050" dirty="0">
                <a:solidFill>
                  <a:schemeClr val="bg1"/>
                </a:solidFill>
              </a:rPr>
              <a:t>(631) 261-4400 </a:t>
            </a:r>
            <a:r>
              <a:rPr lang="en-US" sz="1050" dirty="0" err="1">
                <a:solidFill>
                  <a:schemeClr val="bg1"/>
                </a:solidFill>
              </a:rPr>
              <a:t>ext</a:t>
            </a:r>
            <a:r>
              <a:rPr lang="en-US" sz="1050" dirty="0">
                <a:solidFill>
                  <a:schemeClr val="bg1"/>
                </a:solidFill>
              </a:rPr>
              <a:t> 5574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663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9B7AD9F6-8CE7-4299-8FC6-328F4DCD3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9BCA3F-4B7B-41D5-AC2D-B1D3A40EE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4332" y="1443955"/>
            <a:ext cx="5723355" cy="2316088"/>
          </a:xfrm>
        </p:spPr>
        <p:txBody>
          <a:bodyPr anchor="b">
            <a:normAutofit/>
          </a:bodyPr>
          <a:lstStyle/>
          <a:p>
            <a:r>
              <a:rPr lang="en-US" sz="3400" b="1" dirty="0"/>
              <a:t>Ann Morrison</a:t>
            </a:r>
            <a:r>
              <a:rPr lang="en-US" sz="3400" dirty="0"/>
              <a:t/>
            </a:r>
            <a:br>
              <a:rPr lang="en-US" sz="3400" dirty="0"/>
            </a:br>
            <a:r>
              <a:rPr lang="en-US" sz="3400" dirty="0"/>
              <a:t> </a:t>
            </a:r>
            <a:r>
              <a:rPr lang="en-US" sz="2400" dirty="0"/>
              <a:t>Area Director</a:t>
            </a:r>
            <a:br>
              <a:rPr lang="en-US" sz="2400" dirty="0"/>
            </a:br>
            <a:r>
              <a:rPr lang="en-US" sz="2400" dirty="0"/>
              <a:t> Long Island Chapter</a:t>
            </a:r>
            <a:r>
              <a:rPr lang="en-US" sz="3400" dirty="0"/>
              <a:t/>
            </a:r>
            <a:br>
              <a:rPr lang="en-US" sz="3400" dirty="0"/>
            </a:br>
            <a:r>
              <a:rPr lang="en-US" sz="2200" dirty="0"/>
              <a:t>American Foundation for Suicide Prevention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FC93367-D466-4B3E-9BED-B22340F562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8" y="4807030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hlinkClick r:id="rId2"/>
              </a:rPr>
              <a:t>amorrison@afsp.org</a:t>
            </a:r>
            <a:endParaRPr lang="en-US"/>
          </a:p>
          <a:p>
            <a:pPr algn="l"/>
            <a:r>
              <a:rPr lang="en-US" dirty="0"/>
              <a:t>516-869-4215</a:t>
            </a:r>
            <a:endParaRPr lang="en-US"/>
          </a:p>
          <a:p>
            <a:pPr algn="l"/>
            <a:r>
              <a:rPr lang="en-US" dirty="0"/>
              <a:t>Cell: 347-913-2178</a:t>
            </a:r>
            <a:endParaRPr lang="en-US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xmlns="" id="{F49775AF-8896-43EE-92C6-83497D6DC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, icon&#10;&#10;Description automatically generated">
            <a:extLst>
              <a:ext uri="{FF2B5EF4-FFF2-40B4-BE49-F238E27FC236}">
                <a16:creationId xmlns:a16="http://schemas.microsoft.com/office/drawing/2014/main" xmlns="" id="{09C2265D-8DE8-4E39-B8D6-4E7169FA5D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2" r="19185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82021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91288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Project Hope</a:t>
            </a:r>
            <a:br>
              <a:rPr lang="en-US" dirty="0" smtClean="0"/>
            </a:br>
            <a:r>
              <a:rPr lang="en-US" sz="4000" dirty="0" smtClean="0"/>
              <a:t>Association for Mental Health and Wellness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Tara Larkin-Fredericks</a:t>
            </a:r>
          </a:p>
          <a:p>
            <a:r>
              <a:rPr lang="en-US" dirty="0" smtClean="0"/>
              <a:t>Director of Special Projects</a:t>
            </a:r>
          </a:p>
          <a:p>
            <a:r>
              <a:rPr lang="en-US" dirty="0" smtClean="0"/>
              <a:t>tfredericks@mhaw.org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034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The combination of physical distancing, economic stress, barriers to mental health treatment, pervasive national anxiety, and a spike in gun sales are creating what </a:t>
            </a:r>
            <a:r>
              <a:rPr lang="en-US" i="1" dirty="0">
                <a:hlinkClick r:id="rId2"/>
              </a:rPr>
              <a:t>JAMA Psychiatry</a:t>
            </a:r>
            <a:r>
              <a:rPr lang="en-US" dirty="0"/>
              <a:t> referred to as “a perfect storm” for suicide mortality.</a:t>
            </a:r>
          </a:p>
        </p:txBody>
      </p:sp>
    </p:spTree>
    <p:extLst>
      <p:ext uri="{BB962C8B-B14F-4D97-AF65-F5344CB8AC3E}">
        <p14:creationId xmlns:p14="http://schemas.microsoft.com/office/powerpoint/2010/main" val="1883416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delius"/>
              </a:rPr>
              <a:t>About NY Project Hope</a:t>
            </a:r>
            <a:endParaRPr lang="en-US" dirty="0">
              <a:latin typeface="deliu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NY Project Hope is a statewide crisis counseling initiative available to every New York resident.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The </a:t>
            </a:r>
            <a:r>
              <a:rPr lang="en-US" dirty="0"/>
              <a:t>Crisis Counseling Program provides support, outreach, and education to assist individuals and communities coping with COVID-19.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It </a:t>
            </a:r>
            <a:r>
              <a:rPr lang="en-US" dirty="0"/>
              <a:t>is a strengths-based program offering support that promotes resilience, empowerment, and recovery… always free, confidential, and anonymous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44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delius"/>
              </a:rPr>
              <a:t>Our Services</a:t>
            </a:r>
            <a:endParaRPr lang="en-US" dirty="0">
              <a:latin typeface="deliu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1581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Individuals/Families we provide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endParaRPr lang="en-US" sz="1050" dirty="0"/>
          </a:p>
          <a:p>
            <a:pPr lvl="0"/>
            <a:r>
              <a:rPr lang="en-US" dirty="0"/>
              <a:t>Information</a:t>
            </a:r>
          </a:p>
          <a:p>
            <a:pPr lvl="0"/>
            <a:r>
              <a:rPr lang="en-US" dirty="0"/>
              <a:t>Education</a:t>
            </a:r>
          </a:p>
          <a:p>
            <a:pPr lvl="0"/>
            <a:r>
              <a:rPr lang="en-US" dirty="0"/>
              <a:t>Emotional support</a:t>
            </a:r>
          </a:p>
          <a:p>
            <a:pPr lvl="0"/>
            <a:r>
              <a:rPr lang="en-US" dirty="0"/>
              <a:t>Links to resources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701581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For organizations/Groups we provide presentations on;</a:t>
            </a:r>
          </a:p>
          <a:p>
            <a:pPr marL="0" indent="0">
              <a:buNone/>
            </a:pPr>
            <a:endParaRPr lang="en-US" sz="900" dirty="0" smtClean="0"/>
          </a:p>
          <a:p>
            <a:pPr lvl="0"/>
            <a:r>
              <a:rPr lang="en-US" dirty="0" smtClean="0"/>
              <a:t>Recognizing common reactions to COVID</a:t>
            </a:r>
          </a:p>
          <a:p>
            <a:pPr lvl="0"/>
            <a:r>
              <a:rPr lang="en-US" dirty="0" smtClean="0"/>
              <a:t>Building coping skills for the recovery process</a:t>
            </a:r>
          </a:p>
          <a:p>
            <a:pPr lvl="0"/>
            <a:r>
              <a:rPr lang="en-US" dirty="0" smtClean="0"/>
              <a:t>Managing disaster-related stress</a:t>
            </a:r>
          </a:p>
          <a:p>
            <a:pPr lvl="0"/>
            <a:r>
              <a:rPr lang="en-US" dirty="0" smtClean="0"/>
              <a:t>Targeted support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137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Hope Emotional Support </a:t>
            </a:r>
            <a:r>
              <a:rPr lang="en-US" dirty="0" err="1" smtClean="0"/>
              <a:t>HelpLine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 </a:t>
            </a:r>
            <a:r>
              <a:rPr lang="en-US" b="1" dirty="0"/>
              <a:t>(631) 471-7242 ext. 1800</a:t>
            </a:r>
            <a:r>
              <a:rPr lang="en-US" dirty="0"/>
              <a:t>.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Trained </a:t>
            </a:r>
            <a:r>
              <a:rPr lang="en-US" dirty="0"/>
              <a:t>crisis counselors are available 9:00am to 7:00pm, Monday through Friday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dirty="0"/>
              <a:t>You can also send an email to </a:t>
            </a:r>
            <a:r>
              <a:rPr lang="en-US" u="sng" dirty="0">
                <a:hlinkClick r:id="rId2"/>
              </a:rPr>
              <a:t>projecthope@mhaw.org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97745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Other Resources provided by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Association for Mental Health and Wellness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22014"/>
            <a:ext cx="5181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Mental </a:t>
            </a:r>
            <a:r>
              <a:rPr lang="en-US" b="1" dirty="0"/>
              <a:t>Health Helpline </a:t>
            </a:r>
            <a:r>
              <a:rPr lang="en-US" b="1" dirty="0" smtClean="0"/>
              <a:t>Mental </a:t>
            </a:r>
            <a:r>
              <a:rPr lang="en-US" b="1" dirty="0"/>
              <a:t>Health Helpline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631-471-7242 ext. 2</a:t>
            </a:r>
            <a:br>
              <a:rPr lang="en-US" dirty="0"/>
            </a:br>
            <a:r>
              <a:rPr lang="en-US" u="sng" dirty="0" smtClean="0">
                <a:hlinkClick r:id="rId2"/>
              </a:rPr>
              <a:t>helpline@mhaw.org</a:t>
            </a:r>
            <a:endParaRPr lang="en-US" u="sng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/>
              <a:t>Joseph P. Dwyer Veterans Peer Support Project</a:t>
            </a:r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/>
              <a:t>group information, please contact </a:t>
            </a:r>
            <a:r>
              <a:rPr lang="en-US" dirty="0" smtClean="0"/>
              <a:t>(631</a:t>
            </a:r>
            <a:r>
              <a:rPr lang="en-US" dirty="0"/>
              <a:t>) 853-8345 or via email at </a:t>
            </a:r>
            <a:r>
              <a:rPr lang="en-US" u="sng" dirty="0">
                <a:hlinkClick r:id="rId3"/>
              </a:rPr>
              <a:t>vetspeertopeer@suffolkcountyny.gov</a:t>
            </a:r>
            <a:r>
              <a:rPr lang="en-US" dirty="0"/>
              <a:t>. 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322014"/>
            <a:ext cx="5181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Peer Support Line </a:t>
            </a:r>
          </a:p>
          <a:p>
            <a:pPr marL="0" indent="0">
              <a:buNone/>
            </a:pPr>
            <a:r>
              <a:rPr lang="en-US" dirty="0" smtClean="0"/>
              <a:t>Monday to Friday, 9:00am-5:00pm</a:t>
            </a:r>
          </a:p>
          <a:p>
            <a:pPr marL="0" indent="0">
              <a:buNone/>
            </a:pPr>
            <a:r>
              <a:rPr lang="en-US" dirty="0" smtClean="0"/>
              <a:t>We can be reached by calling 631-471-7242 ext. 1217 for one-to-one telephone mutual support.</a:t>
            </a:r>
            <a:r>
              <a:rPr lang="en-US" b="1" dirty="0" smtClean="0"/>
              <a:t> 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Healing Connections Peer Support Group</a:t>
            </a:r>
          </a:p>
          <a:p>
            <a:pPr marL="0" indent="0">
              <a:buNone/>
            </a:pPr>
            <a:r>
              <a:rPr lang="en-US" dirty="0" smtClean="0"/>
              <a:t>631-471-7242 ext. 1390</a:t>
            </a:r>
            <a:br>
              <a:rPr lang="en-US" dirty="0" smtClean="0"/>
            </a:br>
            <a:r>
              <a:rPr lang="en-US" dirty="0" smtClean="0"/>
              <a:t>Email:  </a:t>
            </a:r>
            <a:r>
              <a:rPr lang="en-US" u="sng" dirty="0" smtClean="0">
                <a:hlinkClick r:id="rId4"/>
              </a:rPr>
              <a:t>healingconnections@mhaw.org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921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66802" y="1791524"/>
            <a:ext cx="100836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itchFamily="2" charset="0"/>
                <a:cs typeface="Calibri" panose="020F0502020204030204" pitchFamily="34" charset="0"/>
              </a:rPr>
              <a:t>Quarterly meetings to continue; other meetings as/if needed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itchFamily="2" charset="0"/>
                <a:cs typeface="Calibri" panose="020F0502020204030204" pitchFamily="34" charset="0"/>
              </a:rPr>
              <a:t>2022 CHNAS Work Group to continue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Helvetica" pitchFamily="2" charset="0"/>
                <a:cs typeface="Calibri" panose="020F0502020204030204" pitchFamily="34" charset="0"/>
              </a:rPr>
              <a:t>Next meeting: </a:t>
            </a:r>
            <a:r>
              <a:rPr lang="en-US" sz="2000" b="1" dirty="0">
                <a:latin typeface="Helvetica" pitchFamily="2" charset="0"/>
              </a:rPr>
              <a:t>Thursday, </a:t>
            </a:r>
            <a:r>
              <a:rPr lang="en-US" sz="2000" b="1" dirty="0" smtClean="0">
                <a:latin typeface="Helvetica" pitchFamily="2" charset="0"/>
              </a:rPr>
              <a:t>December </a:t>
            </a:r>
            <a:r>
              <a:rPr lang="en-US" sz="2000" b="1" dirty="0">
                <a:latin typeface="Helvetica" pitchFamily="2" charset="0"/>
              </a:rPr>
              <a:t>9</a:t>
            </a:r>
            <a:r>
              <a:rPr lang="en-US" sz="2000" b="1" dirty="0" smtClean="0">
                <a:latin typeface="Helvetica" pitchFamily="2" charset="0"/>
              </a:rPr>
              <a:t>, 2021 at 9:30am-11:30am</a:t>
            </a:r>
            <a:endParaRPr lang="en-US" sz="2000" b="1" dirty="0"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50819" y="477838"/>
            <a:ext cx="11241181" cy="1287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smtClean="0">
                <a:latin typeface="Montserrat" panose="00000500000000000000" pitchFamily="2" charset="0"/>
              </a:rPr>
              <a:t>Moving Forward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3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76400" y="477838"/>
            <a:ext cx="7973705" cy="1287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latin typeface="Montserrat" panose="00000500000000000000" pitchFamily="2" charset="0"/>
              </a:rPr>
              <a:t>Adjournment</a:t>
            </a:r>
            <a:endParaRPr lang="en-US" sz="6000" b="1" dirty="0" smtClean="0">
              <a:latin typeface="Montserrat" panose="000005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50819" y="1272708"/>
            <a:ext cx="10515601" cy="410760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37917" y="2036865"/>
            <a:ext cx="531616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 smtClean="0">
                <a:latin typeface="Helvetica" pitchFamily="2" charset="0"/>
              </a:rPr>
              <a:t>Thank you!</a:t>
            </a:r>
          </a:p>
          <a:p>
            <a:pPr algn="ctr">
              <a:lnSpc>
                <a:spcPct val="150000"/>
              </a:lnSpc>
            </a:pPr>
            <a:r>
              <a:rPr lang="en-US" sz="3000" dirty="0" smtClean="0">
                <a:latin typeface="Helvetica" pitchFamily="2" charset="0"/>
              </a:rPr>
              <a:t>www.lihealthcollab.org</a:t>
            </a:r>
          </a:p>
          <a:p>
            <a:pPr algn="ctr"/>
            <a:r>
              <a:rPr lang="en-US" sz="3000" dirty="0" smtClean="0"/>
              <a:t>(631) 257-6964</a:t>
            </a:r>
            <a:br>
              <a:rPr lang="en-US" sz="3000" dirty="0" smtClean="0"/>
            </a:br>
            <a:r>
              <a:rPr lang="en-US" sz="3000" dirty="0" smtClean="0"/>
              <a:t>info@lihealthcollab.org</a:t>
            </a:r>
            <a:endParaRPr lang="en-US" sz="3000" dirty="0"/>
          </a:p>
        </p:txBody>
      </p:sp>
      <p:sp>
        <p:nvSpPr>
          <p:cNvPr id="10" name="Rectangle 9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200" y="1367737"/>
            <a:ext cx="10515600" cy="29981"/>
          </a:xfrm>
          <a:prstGeom prst="line">
            <a:avLst/>
          </a:prstGeom>
          <a:ln w="60325" cap="sq" cmpd="sng">
            <a:solidFill>
              <a:srgbClr val="19A9E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58639" y="395544"/>
            <a:ext cx="95791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Welcome &amp; Introductions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1556468"/>
            <a:ext cx="10515600" cy="1173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758639" y="2056693"/>
            <a:ext cx="5232728" cy="2916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600" b="1" dirty="0" smtClean="0">
                <a:latin typeface="Helvetica" pitchFamily="2" charset="0"/>
              </a:rPr>
              <a:t>Thank you for joining us! </a:t>
            </a:r>
            <a:r>
              <a:rPr lang="en-US" sz="2600" dirty="0" smtClean="0">
                <a:latin typeface="Helvetica" pitchFamily="2" charset="0"/>
              </a:rPr>
              <a:t>Please share your name and what organization you are representing in the chat box.</a:t>
            </a:r>
            <a:endParaRPr lang="en-US" sz="2600" dirty="0">
              <a:latin typeface="Helvetica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50" y="2056791"/>
            <a:ext cx="4057650" cy="340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2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395544"/>
            <a:ext cx="9386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LIHC Updates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1509900"/>
            <a:ext cx="10402981" cy="4399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 smtClean="0">
                <a:latin typeface="Helvetica" pitchFamily="2" charset="0"/>
              </a:rPr>
              <a:t>Refreshed Website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New logo, colors; working on content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  <a:hlinkClick r:id="rId3"/>
              </a:rPr>
              <a:t>l</a:t>
            </a:r>
            <a:r>
              <a:rPr lang="en-US" dirty="0" smtClean="0">
                <a:latin typeface="Helvetica" pitchFamily="2" charset="0"/>
                <a:hlinkClick r:id="rId3"/>
              </a:rPr>
              <a:t>ihealthcollab.org</a:t>
            </a:r>
            <a:endParaRPr lang="en-US" dirty="0" smtClean="0">
              <a:latin typeface="Helvetica" pitchFamily="2" charset="0"/>
            </a:endParaRPr>
          </a:p>
          <a:p>
            <a:pPr algn="l">
              <a:lnSpc>
                <a:spcPct val="100000"/>
              </a:lnSpc>
            </a:pPr>
            <a:r>
              <a:rPr lang="en-US" b="1" dirty="0" smtClean="0">
                <a:latin typeface="Helvetica" pitchFamily="2" charset="0"/>
              </a:rPr>
              <a:t>Flu Campaign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To come early October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395544"/>
            <a:ext cx="9386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LIHC Updates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1509900"/>
            <a:ext cx="10402981" cy="4399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600" b="1" dirty="0" smtClean="0">
                <a:latin typeface="Helvetica" pitchFamily="2" charset="0"/>
              </a:rPr>
              <a:t>Alliance Health Communications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Helvetica" pitchFamily="2" charset="0"/>
              </a:rPr>
              <a:t>Several clients thus far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Helvetica" pitchFamily="2" charset="0"/>
              </a:rPr>
              <a:t>Full menu </a:t>
            </a:r>
            <a:r>
              <a:rPr lang="en-US" sz="2600" dirty="0">
                <a:latin typeface="Helvetica" pitchFamily="2" charset="0"/>
              </a:rPr>
              <a:t>of services: </a:t>
            </a:r>
            <a:r>
              <a:rPr lang="en-US" sz="2600" dirty="0">
                <a:latin typeface="Helvetica" pitchFamily="2" charset="0"/>
                <a:hlinkClick r:id="rId3"/>
              </a:rPr>
              <a:t>https://suburbanhospitalalliance.org/alliance_health</a:t>
            </a:r>
            <a:r>
              <a:rPr lang="en-US" sz="2600" dirty="0" smtClean="0">
                <a:latin typeface="Helvetica" pitchFamily="2" charset="0"/>
                <a:hlinkClick r:id="rId3"/>
              </a:rPr>
              <a:t>/</a:t>
            </a:r>
            <a:r>
              <a:rPr lang="en-US" sz="2600" dirty="0" smtClean="0">
                <a:latin typeface="Helvetica" pitchFamily="2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  <p:pic>
        <p:nvPicPr>
          <p:cNvPr id="1026" name="Picture 2" descr="Alliance Health Communications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095" y="4070414"/>
            <a:ext cx="4022324" cy="89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1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410933"/>
            <a:ext cx="9386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LIHC Updates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1509900"/>
            <a:ext cx="6940851" cy="4399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 smtClean="0">
                <a:latin typeface="Helvetica" pitchFamily="2" charset="0"/>
              </a:rPr>
              <a:t>Upcoming Events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latin typeface="Helvetica" pitchFamily="2" charset="0"/>
              </a:rPr>
              <a:t>Walk Safe with a Doc Wyandanch</a:t>
            </a:r>
            <a:r>
              <a:rPr lang="en-US" dirty="0" smtClean="0">
                <a:latin typeface="Helvetica" pitchFamily="2" charset="0"/>
              </a:rPr>
              <a:t/>
            </a:r>
            <a:br>
              <a:rPr lang="en-US" dirty="0" smtClean="0">
                <a:latin typeface="Helvetica" pitchFamily="2" charset="0"/>
              </a:rPr>
            </a:br>
            <a:r>
              <a:rPr lang="en-US" dirty="0" smtClean="0">
                <a:latin typeface="Helvetica" pitchFamily="2" charset="0"/>
              </a:rPr>
              <a:t>Saturday, September 25 at 10am</a:t>
            </a:r>
            <a:br>
              <a:rPr lang="en-US" dirty="0" smtClean="0">
                <a:latin typeface="Helvetica" pitchFamily="2" charset="0"/>
              </a:rPr>
            </a:br>
            <a:r>
              <a:rPr lang="en-US" dirty="0" smtClean="0">
                <a:latin typeface="Helvetica" pitchFamily="2" charset="0"/>
              </a:rPr>
              <a:t>Starting at Wyandanch Park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latin typeface="Helvetica" pitchFamily="2" charset="0"/>
              </a:rPr>
              <a:t>Walk Safe with a Doc Babylon</a:t>
            </a:r>
            <a:r>
              <a:rPr lang="en-US" dirty="0" smtClean="0">
                <a:latin typeface="Helvetica" pitchFamily="2" charset="0"/>
              </a:rPr>
              <a:t/>
            </a:r>
            <a:br>
              <a:rPr lang="en-US" dirty="0" smtClean="0">
                <a:latin typeface="Helvetica" pitchFamily="2" charset="0"/>
              </a:rPr>
            </a:br>
            <a:r>
              <a:rPr lang="en-US" dirty="0" smtClean="0">
                <a:latin typeface="Helvetica" pitchFamily="2" charset="0"/>
              </a:rPr>
              <a:t>Sunday, September 26 at 1pm</a:t>
            </a:r>
            <a:br>
              <a:rPr lang="en-US" dirty="0" smtClean="0">
                <a:latin typeface="Helvetica" pitchFamily="2" charset="0"/>
              </a:rPr>
            </a:br>
            <a:r>
              <a:rPr lang="en-US" dirty="0" smtClean="0">
                <a:latin typeface="Helvetica" pitchFamily="2" charset="0"/>
              </a:rPr>
              <a:t>Starting at Nathaniel Conklin House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Opportunities for partnerships; let us know!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490" y="3125707"/>
            <a:ext cx="2571152" cy="25711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489" y="410933"/>
            <a:ext cx="2611631" cy="26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4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395544"/>
            <a:ext cx="9386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LIHC Updates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1509900"/>
            <a:ext cx="10402981" cy="4399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600" b="1" dirty="0" smtClean="0">
                <a:latin typeface="Helvetica" pitchFamily="2" charset="0"/>
              </a:rPr>
              <a:t>Upcoming Events</a:t>
            </a:r>
          </a:p>
          <a:p>
            <a:pPr algn="l">
              <a:lnSpc>
                <a:spcPct val="100000"/>
              </a:lnSpc>
            </a:pPr>
            <a:r>
              <a:rPr lang="en-US" sz="2600" dirty="0" smtClean="0">
                <a:latin typeface="Helvetica" pitchFamily="2" charset="0"/>
              </a:rPr>
              <a:t>Walk Safe Long Island</a:t>
            </a:r>
            <a:br>
              <a:rPr lang="en-US" sz="2600" dirty="0" smtClean="0">
                <a:latin typeface="Helvetica" pitchFamily="2" charset="0"/>
              </a:rPr>
            </a:br>
            <a:r>
              <a:rPr lang="en-US" sz="2600" dirty="0" smtClean="0">
                <a:latin typeface="Helvetica" pitchFamily="2" charset="0"/>
              </a:rPr>
              <a:t>Virtual Town Hall</a:t>
            </a:r>
          </a:p>
          <a:p>
            <a:pPr algn="l">
              <a:lnSpc>
                <a:spcPct val="100000"/>
              </a:lnSpc>
            </a:pPr>
            <a:r>
              <a:rPr lang="en-US" sz="2600" dirty="0" smtClean="0">
                <a:latin typeface="Helvetica" pitchFamily="2" charset="0"/>
              </a:rPr>
              <a:t>Wednesday, Sept. 29</a:t>
            </a:r>
            <a:br>
              <a:rPr lang="en-US" sz="2600" dirty="0" smtClean="0">
                <a:latin typeface="Helvetica" pitchFamily="2" charset="0"/>
              </a:rPr>
            </a:br>
            <a:r>
              <a:rPr lang="en-US" sz="2600" dirty="0" smtClean="0">
                <a:latin typeface="Helvetica" pitchFamily="2" charset="0"/>
              </a:rPr>
              <a:t>7pm via Zoom</a:t>
            </a:r>
          </a:p>
          <a:p>
            <a:pPr algn="l">
              <a:lnSpc>
                <a:spcPct val="100000"/>
              </a:lnSpc>
            </a:pPr>
            <a:r>
              <a:rPr lang="en-US" sz="2600" dirty="0" smtClean="0">
                <a:latin typeface="Helvetica" pitchFamily="2" charset="0"/>
              </a:rPr>
              <a:t>Register:</a:t>
            </a:r>
          </a:p>
          <a:p>
            <a:pPr algn="l">
              <a:lnSpc>
                <a:spcPct val="100000"/>
              </a:lnSpc>
            </a:pPr>
            <a:r>
              <a:rPr lang="en-US" sz="2600" dirty="0" smtClean="0">
                <a:latin typeface="Helvetica" pitchFamily="2" charset="0"/>
                <a:hlinkClick r:id="rId3"/>
              </a:rPr>
              <a:t>HTTPS</a:t>
            </a:r>
            <a:r>
              <a:rPr lang="en-US" sz="2600" dirty="0">
                <a:latin typeface="Helvetica" pitchFamily="2" charset="0"/>
                <a:hlinkClick r:id="rId3"/>
              </a:rPr>
              <a:t>://</a:t>
            </a:r>
            <a:r>
              <a:rPr lang="en-US" sz="2600" dirty="0" smtClean="0">
                <a:latin typeface="Helvetica" pitchFamily="2" charset="0"/>
                <a:hlinkClick r:id="rId3"/>
              </a:rPr>
              <a:t>BIT.LY/38DXN5V</a:t>
            </a:r>
            <a:r>
              <a:rPr lang="en-US" sz="2600" dirty="0" smtClean="0">
                <a:latin typeface="Montserrat" panose="00000500000000000000" pitchFamily="2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309" y="1494511"/>
            <a:ext cx="5858862" cy="400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7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395544"/>
            <a:ext cx="9386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LIHC Updates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1509900"/>
            <a:ext cx="8321769" cy="4399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600" b="1" dirty="0" smtClean="0">
                <a:latin typeface="Helvetica" pitchFamily="2" charset="0"/>
              </a:rPr>
              <a:t>CHNA 2022 Workgroup Meetings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Helvetica" pitchFamily="2" charset="0"/>
              </a:rPr>
              <a:t>First Tuesday of the month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Helvetica" pitchFamily="2" charset="0"/>
              </a:rPr>
              <a:t>First meeting: September 1, 2021 </a:t>
            </a:r>
            <a:br>
              <a:rPr lang="en-US" sz="2600" dirty="0" smtClean="0">
                <a:latin typeface="Helvetica" pitchFamily="2" charset="0"/>
              </a:rPr>
            </a:br>
            <a:r>
              <a:rPr lang="en-US" sz="2600" dirty="0" smtClean="0">
                <a:latin typeface="Helvetica" pitchFamily="2" charset="0"/>
              </a:rPr>
              <a:t>(recording and summary </a:t>
            </a:r>
            <a:r>
              <a:rPr lang="en-US" sz="2600" dirty="0" smtClean="0">
                <a:latin typeface="Helvetica" pitchFamily="2" charset="0"/>
                <a:hlinkClick r:id="rId3"/>
              </a:rPr>
              <a:t>online</a:t>
            </a:r>
            <a:r>
              <a:rPr lang="en-US" sz="2600" dirty="0" smtClean="0">
                <a:latin typeface="Helvetica" pitchFamily="2" charset="0"/>
              </a:rPr>
              <a:t>)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Helvetica" pitchFamily="2" charset="0"/>
              </a:rPr>
              <a:t>Next meeting: </a:t>
            </a:r>
            <a:r>
              <a:rPr lang="en-US" sz="2600" dirty="0" smtClean="0">
                <a:latin typeface="Helvetica" pitchFamily="2" charset="0"/>
                <a:hlinkClick r:id="rId4"/>
              </a:rPr>
              <a:t>Tuesday, October 5, 2021</a:t>
            </a:r>
            <a:endParaRPr lang="en-US" sz="2600" dirty="0" smtClean="0">
              <a:latin typeface="Helvetica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4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395544"/>
            <a:ext cx="9386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LIHC Updates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1509900"/>
            <a:ext cx="10402981" cy="4399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600" b="1" dirty="0" smtClean="0">
                <a:latin typeface="Helvetica" pitchFamily="2" charset="0"/>
                <a:hlinkClick r:id="rId3" action="ppaction://hlinkfile"/>
              </a:rPr>
              <a:t>Community Health Assessment Survey Social Toolkit</a:t>
            </a:r>
            <a:endParaRPr lang="en-US" sz="2600" b="1" dirty="0" smtClean="0">
              <a:latin typeface="Helvetica" pitchFamily="2" charset="0"/>
            </a:endParaRP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Helvetica" pitchFamily="2" charset="0"/>
              </a:rPr>
              <a:t>Need collaborative effort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Helvetica" pitchFamily="2" charset="0"/>
              </a:rPr>
              <a:t>LIHC to boost survey on Facebook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Helvetica" pitchFamily="2" charset="0"/>
              </a:rPr>
              <a:t>Please take advantage of co-branded social media toolkit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b="1" dirty="0" smtClean="0">
                <a:latin typeface="Helvetica" pitchFamily="2" charset="0"/>
              </a:rPr>
              <a:t>Data in = Data out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5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885279" y="493220"/>
            <a:ext cx="11266581" cy="1226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Featured Presentations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031812" y="1683792"/>
            <a:ext cx="10003333" cy="3574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800" b="1" dirty="0" smtClean="0">
                <a:latin typeface="Helvetica" pitchFamily="2" charset="0"/>
              </a:rPr>
              <a:t>Suicide Prevention Month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 smtClean="0">
                <a:latin typeface="Helvetica" pitchFamily="2" charset="0"/>
              </a:rPr>
              <a:t>Amy Miller</a:t>
            </a:r>
            <a:r>
              <a:rPr lang="en-US" sz="1800" b="1" dirty="0">
                <a:latin typeface="Helvetica" pitchFamily="2" charset="0"/>
              </a:rPr>
              <a:t>, </a:t>
            </a:r>
            <a:r>
              <a:rPr lang="en-US" sz="1800" b="1" dirty="0" smtClean="0">
                <a:latin typeface="Helvetica" pitchFamily="2" charset="0"/>
              </a:rPr>
              <a:t>LCSW</a:t>
            </a:r>
            <a:br>
              <a:rPr lang="en-US" sz="1800" b="1" dirty="0" smtClean="0">
                <a:latin typeface="Helvetica" pitchFamily="2" charset="0"/>
              </a:rPr>
            </a:br>
            <a:r>
              <a:rPr lang="en-US" sz="1800" i="1" dirty="0" smtClean="0">
                <a:latin typeface="Helvetica" pitchFamily="2" charset="0"/>
              </a:rPr>
              <a:t>Community </a:t>
            </a:r>
            <a:r>
              <a:rPr lang="en-US" sz="1800" i="1" dirty="0">
                <a:latin typeface="Helvetica" pitchFamily="2" charset="0"/>
              </a:rPr>
              <a:t>Engagement and Partnership Coordinator </a:t>
            </a:r>
            <a:r>
              <a:rPr lang="en-US" sz="1800" i="1" dirty="0" smtClean="0">
                <a:latin typeface="Helvetica" pitchFamily="2" charset="0"/>
              </a:rPr>
              <a:t>for Suicide </a:t>
            </a:r>
            <a:r>
              <a:rPr lang="en-US" sz="1800" i="1" dirty="0">
                <a:latin typeface="Helvetica" pitchFamily="2" charset="0"/>
              </a:rPr>
              <a:t>Prevention for Veteran’s </a:t>
            </a:r>
            <a:r>
              <a:rPr lang="en-US" sz="1800" i="1" dirty="0" smtClean="0">
                <a:latin typeface="Helvetica" pitchFamily="2" charset="0"/>
              </a:rPr>
              <a:t>Affairs</a:t>
            </a:r>
            <a:r>
              <a:rPr lang="en-US" sz="1800" b="1" dirty="0" smtClean="0">
                <a:latin typeface="Helvetica" pitchFamily="2" charset="0"/>
              </a:rPr>
              <a:t/>
            </a:r>
            <a:br>
              <a:rPr lang="en-US" sz="1800" b="1" dirty="0" smtClean="0">
                <a:latin typeface="Helvetica" pitchFamily="2" charset="0"/>
              </a:rPr>
            </a:br>
            <a:r>
              <a:rPr lang="en-US" sz="1800" dirty="0" smtClean="0">
                <a:latin typeface="Helvetica" pitchFamily="2" charset="0"/>
              </a:rPr>
              <a:t>VA Medical Center, Northport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 smtClean="0">
                <a:latin typeface="Helvetica" pitchFamily="2" charset="0"/>
              </a:rPr>
              <a:t>Ann Morrison, Area Director</a:t>
            </a:r>
            <a:r>
              <a:rPr lang="en-US" sz="1800" dirty="0" smtClean="0">
                <a:latin typeface="Helvetica" pitchFamily="2" charset="0"/>
              </a:rPr>
              <a:t/>
            </a:r>
            <a:br>
              <a:rPr lang="en-US" sz="1800" dirty="0" smtClean="0">
                <a:latin typeface="Helvetica" pitchFamily="2" charset="0"/>
              </a:rPr>
            </a:br>
            <a:r>
              <a:rPr lang="en-US" sz="1800" dirty="0" smtClean="0">
                <a:latin typeface="Helvetica" pitchFamily="2" charset="0"/>
              </a:rPr>
              <a:t>Long Island Chapter, American Foundation for Suicide Prevention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 smtClean="0">
                <a:latin typeface="Helvetica" pitchFamily="2" charset="0"/>
              </a:rPr>
              <a:t>Tara Larkin-Fredericks, Director of Special Projects</a:t>
            </a:r>
            <a:r>
              <a:rPr lang="en-US" sz="1800" dirty="0" smtClean="0">
                <a:latin typeface="Helvetica" pitchFamily="2" charset="0"/>
              </a:rPr>
              <a:t/>
            </a:r>
            <a:br>
              <a:rPr lang="en-US" sz="1800" dirty="0" smtClean="0">
                <a:latin typeface="Helvetica" pitchFamily="2" charset="0"/>
              </a:rPr>
            </a:br>
            <a:r>
              <a:rPr lang="en-US" sz="1800" dirty="0" smtClean="0">
                <a:latin typeface="Helvetica" pitchFamily="2" charset="0"/>
              </a:rPr>
              <a:t>Association for Mental Health and Wellness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6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D9EA9168-6380-4A4B-BAFC-B25283423917}" vid="{0C9C84E2-3894-4729-A5AA-B2F6D66ADA7D}"/>
    </a:ext>
  </a:extLst>
</a:theme>
</file>

<file path=ppt/theme/theme2.xml><?xml version="1.0" encoding="utf-8"?>
<a:theme xmlns:a="http://schemas.openxmlformats.org/drawingml/2006/main" name="4_Suffolk Care Collabora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uffolk Care Collabora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Suffolk Care Collabora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Suffolk Care Collabora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ysClr val="window" lastClr="FFFFFF"/>
      </a:lt1>
      <a:dk2>
        <a:srgbClr val="1C8ABA"/>
      </a:dk2>
      <a:lt2>
        <a:srgbClr val="0F608D"/>
      </a:lt2>
      <a:accent1>
        <a:srgbClr val="51B3C6"/>
      </a:accent1>
      <a:accent2>
        <a:srgbClr val="175D76"/>
      </a:accent2>
      <a:accent3>
        <a:srgbClr val="FF3300"/>
      </a:accent3>
      <a:accent4>
        <a:srgbClr val="E6101F"/>
      </a:accent4>
      <a:accent5>
        <a:srgbClr val="E60CAD"/>
      </a:accent5>
      <a:accent6>
        <a:srgbClr val="660066"/>
      </a:accent6>
      <a:hlink>
        <a:srgbClr val="002335"/>
      </a:hlink>
      <a:folHlink>
        <a:srgbClr val="3737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LIHC theme</Template>
  <TotalTime>5856</TotalTime>
  <Words>504</Words>
  <Application>Microsoft Office PowerPoint</Application>
  <PresentationFormat>Widescreen</PresentationFormat>
  <Paragraphs>119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delius</vt:lpstr>
      <vt:lpstr>Calibri</vt:lpstr>
      <vt:lpstr>Courier New</vt:lpstr>
      <vt:lpstr>Montserrat</vt:lpstr>
      <vt:lpstr>ＭＳ Ｐゴシック</vt:lpstr>
      <vt:lpstr>Arial</vt:lpstr>
      <vt:lpstr>Helvetica</vt:lpstr>
      <vt:lpstr>Calibri Light</vt:lpstr>
      <vt:lpstr>Office Theme</vt:lpstr>
      <vt:lpstr>4_Suffolk Care Collaborative</vt:lpstr>
      <vt:lpstr>Suffolk Care Collaborative</vt:lpstr>
      <vt:lpstr>1_Suffolk Care Collaborative</vt:lpstr>
      <vt:lpstr>2_Suffolk Care Collaborative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Ann Morrison  Area Director  Long Island Chapter American Foundation for Suicide Prevention </vt:lpstr>
      <vt:lpstr>Project Hope Association for Mental Health and Wellness</vt:lpstr>
      <vt:lpstr>PowerPoint Presentation</vt:lpstr>
      <vt:lpstr>About NY Project Hope</vt:lpstr>
      <vt:lpstr>Our Services</vt:lpstr>
      <vt:lpstr>Project Hope Emotional Support HelpLine</vt:lpstr>
      <vt:lpstr>Other Resources provided by Association for Mental Health and Wellness</vt:lpstr>
      <vt:lpstr>PowerPoint Presentation</vt:lpstr>
      <vt:lpstr>PowerPoint Presentation</vt:lpstr>
    </vt:vector>
  </TitlesOfParts>
  <Company>Healthcare Association of New York State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Whitehead</dc:creator>
  <cp:lastModifiedBy>Brooke Oliveri</cp:lastModifiedBy>
  <cp:revision>341</cp:revision>
  <dcterms:created xsi:type="dcterms:W3CDTF">2018-02-13T19:49:59Z</dcterms:created>
  <dcterms:modified xsi:type="dcterms:W3CDTF">2021-09-23T13:07:30Z</dcterms:modified>
</cp:coreProperties>
</file>