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  <p:sldMasterId id="2147483725" r:id="rId7"/>
    <p:sldMasterId id="2147483727" r:id="rId8"/>
    <p:sldMasterId id="2147483729" r:id="rId9"/>
    <p:sldMasterId id="2147483731" r:id="rId10"/>
    <p:sldMasterId id="2147483733" r:id="rId11"/>
    <p:sldMasterId id="2147483735" r:id="rId12"/>
  </p:sldMasterIdLst>
  <p:notesMasterIdLst>
    <p:notesMasterId r:id="rId35"/>
  </p:notesMasterIdLst>
  <p:sldIdLst>
    <p:sldId id="256" r:id="rId13"/>
    <p:sldId id="312" r:id="rId14"/>
    <p:sldId id="613" r:id="rId15"/>
    <p:sldId id="616" r:id="rId16"/>
    <p:sldId id="625" r:id="rId17"/>
    <p:sldId id="527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00" r:id="rId29"/>
    <p:sldId id="638" r:id="rId30"/>
    <p:sldId id="639" r:id="rId31"/>
    <p:sldId id="636" r:id="rId32"/>
    <p:sldId id="383" r:id="rId33"/>
    <p:sldId id="637" r:id="rId34"/>
  </p:sldIdLst>
  <p:sldSz cx="12192000" cy="6858000"/>
  <p:notesSz cx="6858000" cy="9144000"/>
  <p:embeddedFontLs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ＭＳ Ｐゴシック" panose="020B0600070205080204" pitchFamily="34" charset="-128"/>
      <p:regular r:id="rId46"/>
    </p:embeddedFont>
    <p:embeddedFont>
      <p:font typeface="Helvetica" pitchFamily="2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1144" autoAdjust="0"/>
  </p:normalViewPr>
  <p:slideViewPr>
    <p:cSldViewPr snapToGrid="0">
      <p:cViewPr varScale="1">
        <p:scale>
          <a:sx n="46" d="100"/>
          <a:sy n="46" d="100"/>
        </p:scale>
        <p:origin x="7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4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9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2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9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Council on Education for Public Health (CEPH) requires students to choose three foundational competencies and two concentration competencies</a:t>
            </a:r>
          </a:p>
          <a:p>
            <a:r>
              <a:rPr lang="en-US" dirty="0"/>
              <a:t>CEPH does not specify the number of hours to satisfy the practicum requirement (some schools/programs have 300 hour practicums).  The 135 hours is a SUNY requirement to earn 3 credits for the practicum course </a:t>
            </a:r>
          </a:p>
          <a:p>
            <a:r>
              <a:rPr lang="en-US" dirty="0"/>
              <a:t>CEPH requires the project to result in two deliverables given to the organization as a service</a:t>
            </a:r>
          </a:p>
          <a:p>
            <a:r>
              <a:rPr lang="en-US" dirty="0"/>
              <a:t>Students cannot be paid for their practicum project; however, student may be able to work on a project for their current employer as long as the practicum activities fall outside regular job duties and they do not receive any compensation for these extra responsibilities</a:t>
            </a:r>
          </a:p>
          <a:p>
            <a:r>
              <a:rPr lang="en-US" dirty="0"/>
              <a:t>Two or more students can work on a practicum project, as long as each students create their own unique set of goals and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Preceptor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9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7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8779F77-AF39-314B-9F82-F4745A0E4A55}"/>
              </a:ext>
            </a:extLst>
          </p:cNvPr>
          <p:cNvSpPr/>
          <p:nvPr userDrawn="1"/>
        </p:nvSpPr>
        <p:spPr>
          <a:xfrm>
            <a:off x="909040" y="889000"/>
            <a:ext cx="11282961" cy="616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5600" y="1442380"/>
            <a:ext cx="7823200" cy="245670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933"/>
              </a:lnSpc>
              <a:defRPr sz="48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5600" y="4096489"/>
            <a:ext cx="9956801" cy="166930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00"/>
              </a:spcAft>
              <a:defRPr sz="2133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33"/>
              </a:lnSpc>
              <a:spcBef>
                <a:spcPts val="0"/>
              </a:spcBef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625604" y="3886200"/>
            <a:ext cx="8128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1297" y="-1016"/>
            <a:ext cx="890016" cy="8900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085F2A-8F87-DB4C-83FE-EC11CC22AE31}"/>
              </a:ext>
            </a:extLst>
          </p:cNvPr>
          <p:cNvSpPr/>
          <p:nvPr userDrawn="1"/>
        </p:nvSpPr>
        <p:spPr>
          <a:xfrm>
            <a:off x="0" y="6702552"/>
            <a:ext cx="12192000" cy="155448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25599" y="5867400"/>
            <a:ext cx="3441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22864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4722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445277"/>
            <a:ext cx="10359696" cy="13581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267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xmlns="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49530" y="1899424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449530" y="3815603"/>
            <a:ext cx="2129367" cy="2077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598400" y="2491731"/>
            <a:ext cx="3145367" cy="2317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9200" y="1905000"/>
            <a:ext cx="7823200" cy="3556000"/>
          </a:xfrm>
          <a:prstGeom prst="rect">
            <a:avLst/>
          </a:prstGeom>
        </p:spPr>
        <p:txBody>
          <a:bodyPr lIns="0" tIns="0" rIns="0" bIns="0"/>
          <a:lstStyle>
            <a:lvl1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xmlns="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449530" y="6456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solidFill>
                  <a:schemeClr val="bg1"/>
                </a:solidFill>
              </a:defRPr>
            </a:lvl2pPr>
            <a:lvl3pPr marL="152396" indent="-143930">
              <a:tabLst/>
              <a:defRPr>
                <a:solidFill>
                  <a:schemeClr val="bg1"/>
                </a:solidFill>
              </a:defRPr>
            </a:lvl3pPr>
            <a:lvl4pPr marL="152396" indent="-143930">
              <a:tabLst/>
              <a:defRPr>
                <a:solidFill>
                  <a:schemeClr val="bg1"/>
                </a:solidFill>
              </a:defRPr>
            </a:lvl4pPr>
            <a:lvl5pPr marL="152396" indent="-14393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6721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153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22864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4722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445277"/>
            <a:ext cx="10359696" cy="13581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267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xmlns="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49530" y="1899424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449530" y="3815603"/>
            <a:ext cx="2129367" cy="2077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598400" y="2491731"/>
            <a:ext cx="3145367" cy="2317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9200" y="1905000"/>
            <a:ext cx="7823200" cy="3556000"/>
          </a:xfrm>
          <a:prstGeom prst="rect">
            <a:avLst/>
          </a:prstGeom>
        </p:spPr>
        <p:txBody>
          <a:bodyPr lIns="0" tIns="0" rIns="0" bIns="0"/>
          <a:lstStyle>
            <a:lvl1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xmlns="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449530" y="6456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solidFill>
                  <a:schemeClr val="bg1"/>
                </a:solidFill>
              </a:defRPr>
            </a:lvl2pPr>
            <a:lvl3pPr marL="152396" indent="-143930">
              <a:tabLst/>
              <a:defRPr>
                <a:solidFill>
                  <a:schemeClr val="bg1"/>
                </a:solidFill>
              </a:defRPr>
            </a:lvl3pPr>
            <a:lvl4pPr marL="152396" indent="-143930">
              <a:tabLst/>
              <a:defRPr>
                <a:solidFill>
                  <a:schemeClr val="bg1"/>
                </a:solidFill>
              </a:defRPr>
            </a:lvl4pPr>
            <a:lvl5pPr marL="152396" indent="-14393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6721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683636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22864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4722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445277"/>
            <a:ext cx="10359696" cy="13581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267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xmlns="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49530" y="1899424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449530" y="3815603"/>
            <a:ext cx="2129367" cy="2077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598400" y="2491731"/>
            <a:ext cx="3145367" cy="2317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9200" y="1905000"/>
            <a:ext cx="7823200" cy="3556000"/>
          </a:xfrm>
          <a:prstGeom prst="rect">
            <a:avLst/>
          </a:prstGeom>
        </p:spPr>
        <p:txBody>
          <a:bodyPr lIns="0" tIns="0" rIns="0" bIns="0"/>
          <a:lstStyle>
            <a:lvl1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xmlns="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449530" y="6456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solidFill>
                  <a:schemeClr val="bg1"/>
                </a:solidFill>
              </a:defRPr>
            </a:lvl2pPr>
            <a:lvl3pPr marL="152396" indent="-143930">
              <a:tabLst/>
              <a:defRPr>
                <a:solidFill>
                  <a:schemeClr val="bg1"/>
                </a:solidFill>
              </a:defRPr>
            </a:lvl3pPr>
            <a:lvl4pPr marL="152396" indent="-143930">
              <a:tabLst/>
              <a:defRPr>
                <a:solidFill>
                  <a:schemeClr val="bg1"/>
                </a:solidFill>
              </a:defRPr>
            </a:lvl4pPr>
            <a:lvl5pPr marL="152396" indent="-14393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6721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377115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22864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04722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445277"/>
            <a:ext cx="10359696" cy="13581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267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xmlns="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49530" y="1899424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449530" y="3815603"/>
            <a:ext cx="2129367" cy="2077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598400" y="2491731"/>
            <a:ext cx="3145367" cy="2317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19200" y="1905000"/>
            <a:ext cx="7823200" cy="3556000"/>
          </a:xfrm>
          <a:prstGeom prst="rect">
            <a:avLst/>
          </a:prstGeom>
        </p:spPr>
        <p:txBody>
          <a:bodyPr lIns="0" tIns="0" rIns="0" bIns="0"/>
          <a:lstStyle>
            <a:lvl1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2828" indent="-23282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57189" indent="-22436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21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xmlns="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449530" y="6456"/>
            <a:ext cx="2129367" cy="1791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>
                <a:solidFill>
                  <a:schemeClr val="bg1"/>
                </a:solidFill>
              </a:defRPr>
            </a:lvl2pPr>
            <a:lvl3pPr marL="152396" indent="-143930">
              <a:tabLst/>
              <a:defRPr>
                <a:solidFill>
                  <a:schemeClr val="bg1"/>
                </a:solidFill>
              </a:defRPr>
            </a:lvl3pPr>
            <a:lvl4pPr marL="152396" indent="-143930">
              <a:tabLst/>
              <a:defRPr>
                <a:solidFill>
                  <a:schemeClr val="bg1"/>
                </a:solidFill>
              </a:defRPr>
            </a:lvl4pPr>
            <a:lvl5pPr marL="152396" indent="-14393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6721" y="5664200"/>
            <a:ext cx="4777679" cy="2344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81622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5600" y="1513840"/>
            <a:ext cx="7416800" cy="496316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5333"/>
              </a:lnSpc>
              <a:defRPr sz="5333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VERDANA BOLD, 40 POINT SIZE.</a:t>
            </a:r>
          </a:p>
        </p:txBody>
      </p:sp>
    </p:spTree>
    <p:extLst>
      <p:ext uri="{BB962C8B-B14F-4D97-AF65-F5344CB8AC3E}">
        <p14:creationId xmlns:p14="http://schemas.microsoft.com/office/powerpoint/2010/main" val="2138411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4521" t="22785" r="8653" b="29283"/>
          <a:stretch/>
        </p:blipFill>
        <p:spPr>
          <a:xfrm>
            <a:off x="0" y="753055"/>
            <a:ext cx="12203723" cy="33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8510954" y="0"/>
            <a:ext cx="3071447" cy="4167554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2133" y="2596876"/>
            <a:ext cx="2632400" cy="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" y="6641432"/>
            <a:ext cx="12192000" cy="216568"/>
          </a:xfrm>
          <a:prstGeom prst="rect">
            <a:avLst/>
          </a:prstGeom>
          <a:solidFill>
            <a:srgbClr val="9F9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122636"/>
            <a:ext cx="12192000" cy="77002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510954" y="6268916"/>
            <a:ext cx="3071447" cy="589085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6581041"/>
            <a:ext cx="12192000" cy="77002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693636"/>
            <a:ext cx="12192000" cy="77002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81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jp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20730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6158751"/>
            <a:ext cx="2753363" cy="48768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219200" y="5943600"/>
            <a:ext cx="107696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016752"/>
            <a:ext cx="406400" cy="8412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885049" cy="889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20028"/>
            <a:ext cx="7315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67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9376"/>
            <a:ext cx="10668000" cy="15618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dt="0"/>
  <p:txStyles>
    <p:titleStyle>
      <a:lvl1pPr algn="l" defTabSz="914377" rtl="0" eaLnBrk="1" latinLnBrk="0" hangingPunct="1">
        <a:lnSpc>
          <a:spcPts val="4267"/>
        </a:lnSpc>
        <a:spcBef>
          <a:spcPct val="0"/>
        </a:spcBef>
        <a:buNone/>
        <a:defRPr sz="4267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12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orient="horz" pos="420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pos="576">
          <p15:clr>
            <a:srgbClr val="F26B43"/>
          </p15:clr>
        </p15:guide>
        <p15:guide id="6" pos="5664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Fils-Aime@stonybrookmedicine.edu" TargetMode="External"/><Relationship Id="rId2" Type="http://schemas.openxmlformats.org/officeDocument/2006/relationships/hyperlink" Target="mailto:Michele.Bayley@stonybrookmedicine.edu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www.lihealthcollab.org/filesimages/Member%20Resources/Academic%20Partners/Adelphi%20MPH.pdf" TargetMode="External"/><Relationship Id="rId4" Type="http://schemas.openxmlformats.org/officeDocument/2006/relationships/hyperlink" Target="mailto:nmadray@adelphi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burbanhospitalalliance.org/alliance_healt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BO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drive.google.com/drive/folders/19hqHc_0ZeKOdLlFAVhi8PjMiagGi8iQj?usp=sharing" TargetMode="External"/><Relationship Id="rId4" Type="http://schemas.openxmlformats.org/officeDocument/2006/relationships/hyperlink" Target="https://www.surveymonkey.com/r/CMLICH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healthy-resources/healthy-libra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December 9, 2021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1173071-185E-4811-AE0C-1A36A264A5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Academic Partnership for Practicum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A0EEE-8844-4835-8D4F-6FF4650C3B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Michele Bayley, MPH </a:t>
            </a:r>
          </a:p>
          <a:p>
            <a:r>
              <a:rPr lang="en-US" sz="1600" b="0" dirty="0"/>
              <a:t>Practicum Coordinator</a:t>
            </a:r>
          </a:p>
          <a:p>
            <a:r>
              <a:rPr lang="en-US" dirty="0"/>
              <a:t>Pascale Fils-Aime, MPH, MBA</a:t>
            </a:r>
          </a:p>
          <a:p>
            <a:r>
              <a:rPr lang="en-US" sz="1467" b="0" dirty="0"/>
              <a:t>Practicum Placement and Community Engagement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1064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7E9266-AFB7-439F-B091-8E30FAD0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53F01-0589-493D-BEAF-8C9FA90531C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Program in Public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5DFFEA-5BDA-4E00-B18D-8060FE8256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9200" y="203200"/>
            <a:ext cx="10359696" cy="1295400"/>
          </a:xfrm>
        </p:spPr>
        <p:txBody>
          <a:bodyPr/>
          <a:lstStyle/>
          <a:p>
            <a:r>
              <a:rPr lang="en-US" dirty="0"/>
              <a:t>Stony Brook’s Program in Public Health Practicum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7DDF08-1A3A-430C-8E63-ACB18AF9EE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19200" y="1498600"/>
            <a:ext cx="10359696" cy="4165600"/>
          </a:xfrm>
        </p:spPr>
        <p:txBody>
          <a:bodyPr/>
          <a:lstStyle/>
          <a:p>
            <a:r>
              <a:rPr lang="en-US" sz="2400" dirty="0"/>
              <a:t>Provides “hands on” supervised experience in the field of public health – 135 or 100 hours depending on student’s concentration (Health Analytics, Community Health, Health Policy and Management, or Generalist)</a:t>
            </a:r>
          </a:p>
          <a:p>
            <a:endParaRPr lang="en-US" sz="1467" dirty="0"/>
          </a:p>
          <a:p>
            <a:r>
              <a:rPr lang="en-US" sz="2400" dirty="0"/>
              <a:t>Designed to allow student to apply academic knowledge and acquired skills while developing specific public health projects</a:t>
            </a:r>
          </a:p>
          <a:p>
            <a:endParaRPr lang="en-US" sz="1600" dirty="0"/>
          </a:p>
          <a:p>
            <a:r>
              <a:rPr lang="en-US" sz="2400" dirty="0"/>
              <a:t>Conducted in partnership with an agency or organization that provides a public health service</a:t>
            </a:r>
          </a:p>
          <a:p>
            <a:endParaRPr lang="en-US" sz="1600" dirty="0"/>
          </a:p>
          <a:p>
            <a:r>
              <a:rPr lang="en-US" sz="2400" dirty="0"/>
              <a:t>Meets Council on Education for Public Health (CEPH) requirements</a:t>
            </a:r>
          </a:p>
          <a:p>
            <a:endParaRPr lang="en-US" sz="2267" dirty="0"/>
          </a:p>
        </p:txBody>
      </p:sp>
    </p:spTree>
    <p:extLst>
      <p:ext uri="{BB962C8B-B14F-4D97-AF65-F5344CB8AC3E}">
        <p14:creationId xmlns:p14="http://schemas.microsoft.com/office/powerpoint/2010/main" val="86625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7E9266-AFB7-439F-B091-8E30FAD0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53F01-0589-493D-BEAF-8C9FA90531C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Program in Public Health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7DDF08-1A3A-430C-8E63-ACB18AF9EE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19200" y="1803400"/>
            <a:ext cx="10359696" cy="4165600"/>
          </a:xfrm>
        </p:spPr>
        <p:txBody>
          <a:bodyPr/>
          <a:lstStyle/>
          <a:p>
            <a:r>
              <a:rPr lang="en-US" sz="2400" dirty="0"/>
              <a:t>Students bring diverse expertise to their projects </a:t>
            </a:r>
          </a:p>
          <a:p>
            <a:pPr lvl="3"/>
            <a:r>
              <a:rPr lang="en-US" sz="2400" dirty="0"/>
              <a:t>Many are pursuing dual degrees: MD/MPH, DDS/MPH, MSW/MPH, MBA/MPH, MPH/MAPP, and MPH/MS in Nutrition</a:t>
            </a:r>
          </a:p>
          <a:p>
            <a:endParaRPr lang="en-US" sz="2400" dirty="0"/>
          </a:p>
          <a:p>
            <a:r>
              <a:rPr lang="en-US" sz="2400" dirty="0"/>
              <a:t>A supervisory team is assembled for each practicum consisting of the following advisors:</a:t>
            </a:r>
          </a:p>
          <a:p>
            <a:pPr lvl="3"/>
            <a:r>
              <a:rPr lang="en-US" sz="2400" dirty="0"/>
              <a:t>Practicum Advisor (Core PPH faculty)</a:t>
            </a:r>
          </a:p>
          <a:p>
            <a:pPr lvl="3"/>
            <a:r>
              <a:rPr lang="en-US" sz="2400" dirty="0"/>
              <a:t>Preceptor (works in practicum organization)</a:t>
            </a:r>
          </a:p>
          <a:p>
            <a:pPr lvl="3"/>
            <a:r>
              <a:rPr lang="en-US" sz="2400" dirty="0"/>
              <a:t>Practicum Coordinator (Prof. Bayley with assistance of Pascale Fils-Aime)</a:t>
            </a: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E5637914-E7C8-4560-AF56-2B02FC29BA45}"/>
              </a:ext>
            </a:extLst>
          </p:cNvPr>
          <p:cNvSpPr txBox="1">
            <a:spLocks/>
          </p:cNvSpPr>
          <p:nvPr/>
        </p:nvSpPr>
        <p:spPr>
          <a:xfrm>
            <a:off x="1219200" y="203200"/>
            <a:ext cx="10359696" cy="1295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3300"/>
              </a:lnSpc>
              <a:spcBef>
                <a:spcPts val="0"/>
              </a:spcBef>
              <a:buFontTx/>
              <a:buNone/>
              <a:defRPr sz="3200" b="1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2pPr>
            <a:lvl3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3pPr>
            <a:lvl4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>
                <a:solidFill>
                  <a:prstClr val="black"/>
                </a:solidFill>
              </a:rPr>
              <a:t>Stony Brook’s Program in Public Health Practicum </a:t>
            </a:r>
          </a:p>
          <a:p>
            <a:endParaRPr lang="en-US" sz="42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7E9266-AFB7-439F-B091-8E30FAD0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53F01-0589-493D-BEAF-8C9FA90531C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Program in Public Health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7DDF08-1A3A-430C-8E63-ACB18AF9EE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19200" y="990600"/>
            <a:ext cx="10359696" cy="3556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Preceptor should be a skilled practitioner willing to serve as the student's mentor and guide. The Preceptor will:</a:t>
            </a:r>
          </a:p>
          <a:p>
            <a:pPr lvl="3"/>
            <a:r>
              <a:rPr lang="en-US" sz="2400" dirty="0"/>
              <a:t>Provide guidance on development of practicum proposal.</a:t>
            </a:r>
          </a:p>
          <a:p>
            <a:pPr lvl="3"/>
            <a:endParaRPr lang="en-US" sz="1333" dirty="0"/>
          </a:p>
          <a:p>
            <a:pPr lvl="3"/>
            <a:r>
              <a:rPr lang="en-US" sz="2400" dirty="0"/>
              <a:t>Provide a supervised unpaid practical experience within which the student will provide up to 135 hours with set goals and objectives.</a:t>
            </a:r>
          </a:p>
          <a:p>
            <a:endParaRPr lang="en-US" sz="1333" dirty="0"/>
          </a:p>
          <a:p>
            <a:pPr lvl="3"/>
            <a:r>
              <a:rPr lang="en-US" sz="2400" dirty="0"/>
              <a:t>Orient the student to the organization policies and procedures relevant to his or her work with the organization.</a:t>
            </a:r>
          </a:p>
          <a:p>
            <a:endParaRPr lang="en-US" sz="1333" dirty="0"/>
          </a:p>
          <a:p>
            <a:pPr lvl="3"/>
            <a:r>
              <a:rPr lang="en-US" sz="2400" dirty="0"/>
              <a:t>Spend time with the student, providing periodic and timely feedback and guidance.</a:t>
            </a:r>
          </a:p>
          <a:p>
            <a:pPr lvl="3"/>
            <a:endParaRPr lang="en-US" sz="1333" dirty="0"/>
          </a:p>
          <a:p>
            <a:pPr lvl="3"/>
            <a:r>
              <a:rPr lang="en-US" sz="2400" dirty="0"/>
              <a:t>Evaluate student’s performance.</a:t>
            </a: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3DEF443-CCD7-4C8E-9090-E6709FC5E577}"/>
              </a:ext>
            </a:extLst>
          </p:cNvPr>
          <p:cNvSpPr txBox="1">
            <a:spLocks/>
          </p:cNvSpPr>
          <p:nvPr/>
        </p:nvSpPr>
        <p:spPr>
          <a:xfrm>
            <a:off x="1219200" y="203200"/>
            <a:ext cx="10359696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3300"/>
              </a:lnSpc>
              <a:spcBef>
                <a:spcPts val="0"/>
              </a:spcBef>
              <a:buFontTx/>
              <a:buNone/>
              <a:defRPr sz="3200" b="1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2pPr>
            <a:lvl3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3pPr>
            <a:lvl4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prstClr val="black"/>
                </a:solidFill>
              </a:rPr>
              <a:t>Preceptor Expectations</a:t>
            </a:r>
          </a:p>
          <a:p>
            <a:endParaRPr lang="en-US" sz="42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3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7E9266-AFB7-439F-B091-8E30FAD0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53F01-0589-493D-BEAF-8C9FA90531C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Program in Public Health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7DDF08-1A3A-430C-8E63-ACB18AF9EE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19200" y="889000"/>
            <a:ext cx="10359696" cy="4978400"/>
          </a:xfrm>
        </p:spPr>
        <p:txBody>
          <a:bodyPr/>
          <a:lstStyle/>
          <a:p>
            <a:pPr marL="0" indent="0">
              <a:buNone/>
            </a:pPr>
            <a:r>
              <a:rPr lang="en-US" sz="1867" dirty="0"/>
              <a:t>You and your organization can benefit from the skills, knowledge, and competencies of Stony Brook’s MPH students during their unpaid training in a practice setting to assist with a practical need such as:</a:t>
            </a:r>
          </a:p>
          <a:p>
            <a:endParaRPr lang="en-US" sz="1867" dirty="0"/>
          </a:p>
          <a:p>
            <a:r>
              <a:rPr lang="en-US" sz="1867" dirty="0"/>
              <a:t>grant writing</a:t>
            </a:r>
          </a:p>
          <a:p>
            <a:r>
              <a:rPr lang="en-US" sz="1867" dirty="0"/>
              <a:t>program planning</a:t>
            </a:r>
          </a:p>
          <a:p>
            <a:r>
              <a:rPr lang="en-US" sz="1867" dirty="0"/>
              <a:t>program evaluation</a:t>
            </a:r>
          </a:p>
          <a:p>
            <a:r>
              <a:rPr lang="en-US" sz="1867" dirty="0"/>
              <a:t>policy analysis</a:t>
            </a:r>
          </a:p>
          <a:p>
            <a:r>
              <a:rPr lang="en-US" sz="1867" dirty="0"/>
              <a:t>needs assessment</a:t>
            </a:r>
          </a:p>
          <a:p>
            <a:r>
              <a:rPr lang="en-US" sz="1867" dirty="0"/>
              <a:t>database design and management</a:t>
            </a:r>
          </a:p>
          <a:p>
            <a:r>
              <a:rPr lang="en-US" sz="1867" dirty="0"/>
              <a:t>data analysis using statistical methods</a:t>
            </a:r>
          </a:p>
          <a:p>
            <a:r>
              <a:rPr lang="en-US" sz="1867" dirty="0"/>
              <a:t>final reports for dissemination to internal/external decision-makers</a:t>
            </a:r>
          </a:p>
          <a:p>
            <a:r>
              <a:rPr lang="en-US" sz="1867" dirty="0"/>
              <a:t>educational materials development</a:t>
            </a:r>
          </a:p>
          <a:p>
            <a:r>
              <a:rPr lang="en-US" sz="1867" dirty="0"/>
              <a:t>social media outreach</a:t>
            </a:r>
          </a:p>
          <a:p>
            <a:endParaRPr lang="en-US" sz="1867" dirty="0"/>
          </a:p>
          <a:p>
            <a:pPr marL="0" indent="0">
              <a:buNone/>
            </a:pPr>
            <a:r>
              <a:rPr lang="en-US" sz="1867" dirty="0"/>
              <a:t>Students must provide their preceptor with two agreed upon deliverables that meet the needs of the organization.</a:t>
            </a:r>
          </a:p>
          <a:p>
            <a:endParaRPr lang="en-US" sz="1733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8B043B82-CDEB-4838-9BE9-D7129BA64343}"/>
              </a:ext>
            </a:extLst>
          </p:cNvPr>
          <p:cNvSpPr txBox="1">
            <a:spLocks/>
          </p:cNvSpPr>
          <p:nvPr/>
        </p:nvSpPr>
        <p:spPr>
          <a:xfrm>
            <a:off x="1219200" y="203200"/>
            <a:ext cx="10359696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3300"/>
              </a:lnSpc>
              <a:spcBef>
                <a:spcPts val="0"/>
              </a:spcBef>
              <a:buFontTx/>
              <a:buNone/>
              <a:defRPr sz="3200" b="1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2pPr>
            <a:lvl3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3pPr>
            <a:lvl4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4pPr>
            <a:lvl5pPr marL="7938" indent="0" algn="l" defTabSz="685800" rtl="0" eaLnBrk="1" latinLnBrk="0" hangingPunct="1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prstClr val="black"/>
                </a:solidFill>
              </a:rPr>
              <a:t>Preceptor Benefits</a:t>
            </a:r>
          </a:p>
          <a:p>
            <a:endParaRPr lang="en-US" sz="42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9046BD-E53C-4E06-A346-39B94D0EC6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2123440"/>
            <a:ext cx="12192000" cy="33375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67" b="0" dirty="0"/>
              <a:t>Please contact:</a:t>
            </a:r>
          </a:p>
          <a:p>
            <a:pPr algn="ctr">
              <a:lnSpc>
                <a:spcPct val="100000"/>
              </a:lnSpc>
            </a:pPr>
            <a:endParaRPr lang="en-US" sz="2667" b="0" dirty="0"/>
          </a:p>
          <a:p>
            <a:pPr algn="ctr">
              <a:lnSpc>
                <a:spcPct val="100000"/>
              </a:lnSpc>
            </a:pPr>
            <a:r>
              <a:rPr lang="en-US" sz="2667" b="0" dirty="0"/>
              <a:t>Prof. Michele Bayley, Practicum Coordinator</a:t>
            </a:r>
          </a:p>
          <a:p>
            <a:pPr algn="ctr">
              <a:lnSpc>
                <a:spcPct val="100000"/>
              </a:lnSpc>
            </a:pPr>
            <a:r>
              <a:rPr lang="en-US" sz="2667" b="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Michele.Bayley@stonybrookmedicine.edu</a:t>
            </a:r>
            <a:endParaRPr lang="en-US" sz="2667" b="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en-US" sz="2667" b="0" dirty="0"/>
          </a:p>
          <a:p>
            <a:pPr algn="ctr">
              <a:lnSpc>
                <a:spcPct val="100000"/>
              </a:lnSpc>
            </a:pPr>
            <a:r>
              <a:rPr lang="en-US" sz="2667" b="0" dirty="0"/>
              <a:t>Pascale Fils-Aime, Practicum Placement and </a:t>
            </a:r>
          </a:p>
          <a:p>
            <a:pPr algn="ctr">
              <a:lnSpc>
                <a:spcPct val="100000"/>
              </a:lnSpc>
            </a:pPr>
            <a:r>
              <a:rPr lang="en-US" sz="2667" b="0" dirty="0"/>
              <a:t>Community Engagement Coordinator</a:t>
            </a:r>
          </a:p>
          <a:p>
            <a:pPr algn="ctr">
              <a:lnSpc>
                <a:spcPct val="100000"/>
              </a:lnSpc>
            </a:pPr>
            <a:r>
              <a:rPr lang="en-US" sz="2667" b="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Pascale.Fils-Aime@stonybrookmedicine.edu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6F75E9-BDA7-44BD-A08C-A1E2C517CD25}"/>
              </a:ext>
            </a:extLst>
          </p:cNvPr>
          <p:cNvSpPr/>
          <p:nvPr/>
        </p:nvSpPr>
        <p:spPr>
          <a:xfrm>
            <a:off x="0" y="1062753"/>
            <a:ext cx="1219200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3" b="1" dirty="0">
                <a:solidFill>
                  <a:prstClr val="white">
                    <a:lumMod val="9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235618-AD90-4111-88D1-7481C2E95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08949"/>
            <a:ext cx="3186077" cy="23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373880" y="4779650"/>
            <a:ext cx="5590393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4F2C1D"/>
                </a:solidFill>
                <a:latin typeface="Calibri"/>
                <a:ea typeface="Calibri"/>
                <a:cs typeface="Calibri"/>
                <a:sym typeface="Calibri"/>
              </a:rPr>
              <a:t>Master of Public </a:t>
            </a:r>
            <a:r>
              <a:rPr lang="en-US" sz="4000" b="1" kern="0" dirty="0">
                <a:solidFill>
                  <a:srgbClr val="4F2C1D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20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8560352" y="2423222"/>
            <a:ext cx="2942800" cy="1375164"/>
          </a:xfrm>
          <a:prstGeom prst="rect">
            <a:avLst/>
          </a:prstGeom>
          <a:solidFill>
            <a:srgbClr val="FFB500"/>
          </a:solidFill>
          <a:ln w="9525" cap="flat" cmpd="sng">
            <a:solidFill>
              <a:srgbClr val="FFB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5739" y="2537005"/>
            <a:ext cx="2232025" cy="11475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65321" y="5376350"/>
            <a:ext cx="5407513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solidFill>
                  <a:srgbClr val="4F2C1D"/>
                </a:solidFill>
                <a:latin typeface="Calibri"/>
                <a:ea typeface="Calibri"/>
                <a:cs typeface="Calibri"/>
                <a:sym typeface="Calibri"/>
              </a:rPr>
              <a:t>Practicum</a:t>
            </a: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7783938" y="5973050"/>
            <a:ext cx="4048398" cy="5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2172" y="4525468"/>
            <a:ext cx="4919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Contact: Natalie </a:t>
            </a:r>
            <a:r>
              <a:rPr lang="en-US" sz="2400" dirty="0"/>
              <a:t>Madray</a:t>
            </a:r>
            <a:br>
              <a:rPr lang="en-US" sz="2400" dirty="0"/>
            </a:br>
            <a:r>
              <a:rPr lang="en-US" sz="2400" dirty="0"/>
              <a:t>Practicum Coordinator</a:t>
            </a:r>
            <a:br>
              <a:rPr lang="en-US" sz="2400" dirty="0"/>
            </a:br>
            <a:r>
              <a:rPr lang="en-US" sz="2400" dirty="0" smtClean="0">
                <a:hlinkClick r:id="rId4"/>
              </a:rPr>
              <a:t>nmadray@adelphi.edu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Slides available on </a:t>
            </a:r>
            <a:r>
              <a:rPr lang="en-US" sz="2400" dirty="0" smtClean="0">
                <a:hlinkClick r:id="rId5"/>
              </a:rPr>
              <a:t>LIHC Website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19" y="1898398"/>
            <a:ext cx="10083633" cy="259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CMS formally asked the state to submit an </a:t>
            </a:r>
            <a:r>
              <a:rPr lang="en-US" sz="2800" dirty="0" smtClean="0">
                <a:latin typeface="Helvetica" pitchFamily="2" charset="0"/>
              </a:rPr>
              <a:t>application</a:t>
            </a:r>
            <a:endParaRPr lang="en-US" sz="2800" dirty="0">
              <a:latin typeface="Helvetica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However, months away from any </a:t>
            </a:r>
            <a:r>
              <a:rPr lang="en-US" sz="2800" dirty="0" smtClean="0">
                <a:latin typeface="Helvetica" pitchFamily="2" charset="0"/>
              </a:rPr>
              <a:t>action</a:t>
            </a:r>
            <a:r>
              <a:rPr lang="en-US" sz="2800" dirty="0">
                <a:latin typeface="Helvetica" pitchFamily="2" charset="0"/>
              </a:rPr>
              <a:t>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Population health, social determinants of health key influences shaping state’s </a:t>
            </a:r>
            <a:r>
              <a:rPr lang="en-US" sz="2800" dirty="0" smtClean="0">
                <a:latin typeface="Helvetica" pitchFamily="2" charset="0"/>
              </a:rPr>
              <a:t>app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819" y="789708"/>
            <a:ext cx="11241181" cy="97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1115 </a:t>
            </a:r>
            <a:r>
              <a:rPr lang="en-US" sz="48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Medicaid Waiver </a:t>
            </a:r>
            <a:r>
              <a:rPr lang="en-US" sz="48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News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19" y="1898398"/>
            <a:ext cx="10083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2" charset="0"/>
                <a:cs typeface="Calibri" panose="020F0502020204030204" pitchFamily="34" charset="0"/>
              </a:rPr>
              <a:t>Continued data collection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2" charset="0"/>
                <a:cs typeface="Calibri" panose="020F0502020204030204" pitchFamily="34" charset="0"/>
              </a:rPr>
              <a:t>Opportunities for partnership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2" charset="0"/>
                <a:cs typeface="Calibri" panose="020F0502020204030204" pitchFamily="34" charset="0"/>
              </a:rPr>
              <a:t>Refreshed SPARCS hospitalization data</a:t>
            </a:r>
            <a:endParaRPr lang="en-US" sz="2800" dirty="0"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2" charset="0"/>
                <a:cs typeface="Calibri" panose="020F0502020204030204" pitchFamily="34" charset="0"/>
              </a:rPr>
              <a:t>LIHC collaboration with AARP of Long </a:t>
            </a:r>
            <a:r>
              <a:rPr lang="en-US" sz="2800" dirty="0" smtClean="0">
                <a:latin typeface="Helvetica" pitchFamily="2" charset="0"/>
                <a:cs typeface="Calibri" panose="020F0502020204030204" pitchFamily="34" charset="0"/>
              </a:rPr>
              <a:t>Island</a:t>
            </a:r>
            <a:endParaRPr lang="en-US" sz="2800" dirty="0" smtClean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819" y="477838"/>
            <a:ext cx="11241181" cy="128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Forward: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480" y="1789719"/>
            <a:ext cx="7512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Comprehensive health communications services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Strategic campaign development and implementation for the not-for-profit health, social services, and public health sectors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Competitive rates at a fraction of the cost for similar services offered by commercial agencies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  <a:hlinkClick r:id="rId3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Helvetica" pitchFamily="2" charset="0"/>
                <a:cs typeface="Calibri" panose="020F0502020204030204" pitchFamily="34" charset="0"/>
                <a:hlinkClick r:id="rId3"/>
              </a:rPr>
              <a:t>://suburbanhospitalalliance.org/alliance_health</a:t>
            </a: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/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6" name="Picture 2" descr="Alliance Health Communic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0" y="565010"/>
            <a:ext cx="4581199" cy="10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487" y="565009"/>
            <a:ext cx="2293313" cy="51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  <a:r>
              <a:rPr lang="en-US" sz="2600" dirty="0" smtClean="0">
                <a:latin typeface="Helvetica" pitchFamily="2" charset="0"/>
              </a:rPr>
              <a:t>Please share your name and what organization you are representing in the chat box.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08" y="2048254"/>
            <a:ext cx="4116092" cy="34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continue, registration links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March 31,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June 30,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September 29,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8, 2022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2022 CHNA Work Group to continue through spring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LIHC meeting: </a:t>
            </a:r>
            <a:r>
              <a:rPr lang="en-US" sz="2000" b="1" dirty="0" smtClean="0">
                <a:latin typeface="Helvetica" pitchFamily="2" charset="0"/>
              </a:rPr>
              <a:t>Thursday, March , 2022 9:30-11:30 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Forward: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26" y="416052"/>
            <a:ext cx="6441948" cy="6441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941" y="2329473"/>
            <a:ext cx="43710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000" dirty="0" smtClean="0"/>
              <a:t>(631) 257-6964</a:t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32" y="1765300"/>
            <a:ext cx="3883168" cy="32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CHNA 2022 Work Group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Last meeting: Tuesday, December 7, 2021 at 1 PM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Recording available online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Next meeting: Tuesday, January 4, 2021 at 1 PM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CBO Survey </a:t>
            </a:r>
            <a:r>
              <a:rPr lang="en-US" dirty="0" smtClean="0">
                <a:latin typeface="Helvetica" pitchFamily="2" charset="0"/>
              </a:rPr>
              <a:t>and </a:t>
            </a:r>
            <a:r>
              <a:rPr lang="en-US" dirty="0" smtClean="0">
                <a:latin typeface="Helvetica" pitchFamily="2" charset="0"/>
                <a:hlinkClick r:id="rId4"/>
              </a:rPr>
              <a:t>CHAS Survey </a:t>
            </a:r>
            <a:r>
              <a:rPr lang="en-US" dirty="0" smtClean="0">
                <a:latin typeface="Helvetica" pitchFamily="2" charset="0"/>
              </a:rPr>
              <a:t>Toolkits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Sample posts and flyers with QR codes for in-person events</a:t>
            </a:r>
            <a:endParaRPr lang="en-US" dirty="0" smtClean="0">
              <a:latin typeface="Helvetica" pitchFamily="2" charset="0"/>
              <a:hlinkClick r:id="rId5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5"/>
              </a:rPr>
              <a:t>https</a:t>
            </a:r>
            <a:r>
              <a:rPr lang="en-US" dirty="0">
                <a:latin typeface="Helvetica" pitchFamily="2" charset="0"/>
                <a:hlinkClick r:id="rId5"/>
              </a:rPr>
              <a:t>://</a:t>
            </a:r>
            <a:r>
              <a:rPr lang="en-US" dirty="0" smtClean="0">
                <a:latin typeface="Helvetica" pitchFamily="2" charset="0"/>
                <a:hlinkClick r:id="rId5"/>
              </a:rPr>
              <a:t>drive.google.com/drive/folders/19hqHc_0ZeKOdLlFAVhi8PjMiagGi8iQj?usp=sharing</a:t>
            </a:r>
            <a:r>
              <a:rPr lang="en-US" dirty="0" smtClean="0">
                <a:latin typeface="Helvetica" pitchFamily="2" charset="0"/>
              </a:rPr>
              <a:t>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Data In = Data Out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6644299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Library Research Project Final Report</a:t>
            </a:r>
            <a:endParaRPr lang="en-US" sz="2600" dirty="0">
              <a:latin typeface="Helvetica" pitchFamily="2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Available on </a:t>
            </a:r>
            <a:r>
              <a:rPr lang="en-US" sz="2600" dirty="0">
                <a:latin typeface="Helvetica" pitchFamily="2" charset="0"/>
              </a:rPr>
              <a:t>LIHC website: </a:t>
            </a:r>
            <a:r>
              <a:rPr lang="en-US" sz="2600" dirty="0">
                <a:latin typeface="Helvetica" pitchFamily="2" charset="0"/>
                <a:hlinkClick r:id="rId3"/>
              </a:rPr>
              <a:t>https://</a:t>
            </a:r>
            <a:r>
              <a:rPr lang="en-US" sz="2600" dirty="0" smtClean="0">
                <a:latin typeface="Helvetica" pitchFamily="2" charset="0"/>
                <a:hlinkClick r:id="rId3"/>
              </a:rPr>
              <a:t>www.lihealthcollab.org/healthy-resources/healthy-libraries</a:t>
            </a:r>
            <a:r>
              <a:rPr lang="en-US" sz="2600" dirty="0" smtClean="0">
                <a:latin typeface="Helvetica" pitchFamily="2" charset="0"/>
              </a:rPr>
              <a:t>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1026" name="Picture 2" descr="Alliance Health Communic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1" y="7241342"/>
            <a:ext cx="4022324" cy="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070" y="1423264"/>
            <a:ext cx="3130659" cy="41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Library Research Project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6644299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Helvetica" pitchFamily="2" charset="0"/>
              </a:rPr>
              <a:t>Top </a:t>
            </a:r>
            <a:r>
              <a:rPr lang="en-US" sz="1800" b="1" dirty="0">
                <a:latin typeface="Helvetica" pitchFamily="2" charset="0"/>
              </a:rPr>
              <a:t>5 Identified Health Needs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Mental health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Exercise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Diet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Opioid use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Personal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latin typeface="Helvetica" pitchFamily="2" charset="0"/>
              </a:rPr>
              <a:t>Top 5 Identified Social Service Needs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Homelessness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Technology literacy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ESL/LOTE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Unemployment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latin typeface="Helvetica" pitchFamily="2" charset="0"/>
              </a:rPr>
              <a:t>Correlation to CHAS data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1026" name="Picture 2" descr="Alliance Health Communication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619" y="2976720"/>
            <a:ext cx="4022324" cy="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070" y="1423264"/>
            <a:ext cx="3130659" cy="41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85279" y="493220"/>
            <a:ext cx="11266581" cy="122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Featured Presentations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31812" y="1683792"/>
            <a:ext cx="8618293" cy="357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b="1" dirty="0" smtClean="0">
                <a:latin typeface="Helvetica" pitchFamily="2" charset="0"/>
              </a:rPr>
              <a:t>LIHC Academic Partners Practicum Opportunities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u="sng" dirty="0">
                <a:latin typeface="Helvetica" pitchFamily="2" charset="0"/>
              </a:rPr>
              <a:t>Hofstra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Martine Hackett, PhD, MPH, MPH Program Director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u="sng" dirty="0">
                <a:latin typeface="Helvetica" pitchFamily="2" charset="0"/>
              </a:rPr>
              <a:t>Stony Brook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Michele Bayley, MPH, Practicum Coordinator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Pascale Fils-Aime, MPH, MBA, Practicum Placement and Community Engagement Coordinator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u="sng" dirty="0">
                <a:latin typeface="Helvetica" pitchFamily="2" charset="0"/>
              </a:rPr>
              <a:t>Adelphi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Natalie Madray, Practicum Coordinator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10" y="3078814"/>
            <a:ext cx="1374609" cy="1134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8" y="4486014"/>
            <a:ext cx="1733372" cy="976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299" y="1804454"/>
            <a:ext cx="1517630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Hofstra University Master of Public Health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Applied Practice Experience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59" y="4753537"/>
            <a:ext cx="1908281" cy="11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5F9AC-2325-4AB3-8EDE-31FFF3E0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Hours-based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71711-47DB-4C55-971A-3CC06DA1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Students select 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 location where </a:t>
            </a:r>
            <a:r>
              <a:rPr 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they</a:t>
            </a:r>
            <a:r>
              <a:rPr lang="en-US" sz="2000" dirty="0" smtClean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will work for 150 hours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Acceptable internship sites include: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Governmental public health agency;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Community-based public health agency or organization;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Health care institutions (working on public health issues)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Academic institutions (working on public health issues)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88" y="1455222"/>
            <a:ext cx="1517630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8EAD8-5C65-4AE2-8533-8A845A8B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Portfolio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48C6C-37FB-4F6D-88CD-0117C894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anchor="ctr">
            <a:normAutofit fontScale="85000" lnSpcReduction="2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Students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produce specific products that demonstrate competency attainment.  </a:t>
            </a:r>
            <a:r>
              <a:rPr lang="en-US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They</a:t>
            </a:r>
            <a:r>
              <a:rPr lang="en-US" smtClean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create at </a:t>
            </a:r>
            <a:r>
              <a:rPr lang="en-US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minimum of two products</a:t>
            </a: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these practical settings.  These products will be presented portfolio style.  Examples of the type of products that are appropriate for the applied practice experience are: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written assignments 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projects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videos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multi-media presentations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spreadsheets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websites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posters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88" y="1352052"/>
            <a:ext cx="1517630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10.xml><?xml version="1.0" encoding="utf-8"?>
<a:theme xmlns:a="http://schemas.openxmlformats.org/drawingml/2006/main" name="4_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11.xml><?xml version="1.0" encoding="utf-8"?>
<a:theme xmlns:a="http://schemas.openxmlformats.org/drawingml/2006/main" name="5_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1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7.xml><?xml version="1.0" encoding="utf-8"?>
<a:theme xmlns:a="http://schemas.openxmlformats.org/drawingml/2006/main" name="1_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8.xml><?xml version="1.0" encoding="utf-8"?>
<a:theme xmlns:a="http://schemas.openxmlformats.org/drawingml/2006/main" name="2_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9.xml><?xml version="1.0" encoding="utf-8"?>
<a:theme xmlns:a="http://schemas.openxmlformats.org/drawingml/2006/main" name="3_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5931</TotalTime>
  <Words>1019</Words>
  <Application>Microsoft Office PowerPoint</Application>
  <PresentationFormat>Widescreen</PresentationFormat>
  <Paragraphs>170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Montserrat</vt:lpstr>
      <vt:lpstr>MS Mincho</vt:lpstr>
      <vt:lpstr>Times New Roman</vt:lpstr>
      <vt:lpstr>Calibri Light</vt:lpstr>
      <vt:lpstr>Cambria</vt:lpstr>
      <vt:lpstr>Arial</vt:lpstr>
      <vt:lpstr>ＭＳ Ｐゴシック</vt:lpstr>
      <vt:lpstr>Helvetica</vt:lpstr>
      <vt:lpstr>Courier New</vt:lpstr>
      <vt:lpstr>Verdana</vt:lpstr>
      <vt:lpstr>Effra</vt:lpstr>
      <vt:lpstr>System Font Regular</vt:lpstr>
      <vt:lpstr>Symbol</vt:lpstr>
      <vt:lpstr>Calibri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Stony Brook Medicine</vt:lpstr>
      <vt:lpstr>1_Stony Brook Medicine</vt:lpstr>
      <vt:lpstr>2_Stony Brook Medicine</vt:lpstr>
      <vt:lpstr>3_Stony Brook Medicine</vt:lpstr>
      <vt:lpstr>4_Stony Brook Medicine</vt:lpstr>
      <vt:lpstr>5_Stony Brook Medicine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Hofstra University Master of Public Health Program</vt:lpstr>
      <vt:lpstr>Hours-based Option</vt:lpstr>
      <vt:lpstr>Portfolio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351</cp:revision>
  <dcterms:created xsi:type="dcterms:W3CDTF">2018-02-13T19:49:59Z</dcterms:created>
  <dcterms:modified xsi:type="dcterms:W3CDTF">2021-12-08T16:52:08Z</dcterms:modified>
</cp:coreProperties>
</file>