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theme/theme23.xml" ContentType="application/vnd.openxmlformats-officedocument.theme+xml"/>
  <Override PartName="/ppt/slideLayouts/slideLayout24.xml" ContentType="application/vnd.openxmlformats-officedocument.presentationml.slideLayout+xml"/>
  <Override PartName="/ppt/theme/theme24.xml" ContentType="application/vnd.openxmlformats-officedocument.theme+xml"/>
  <Override PartName="/ppt/slideLayouts/slideLayout25.xml" ContentType="application/vnd.openxmlformats-officedocument.presentationml.slideLayout+xml"/>
  <Override PartName="/ppt/theme/theme25.xml" ContentType="application/vnd.openxmlformats-officedocument.theme+xml"/>
  <Override PartName="/ppt/slideLayouts/slideLayout26.xml" ContentType="application/vnd.openxmlformats-officedocument.presentationml.slideLayout+xml"/>
  <Override PartName="/ppt/theme/theme26.xml" ContentType="application/vnd.openxmlformats-officedocument.theme+xml"/>
  <Override PartName="/ppt/slideLayouts/slideLayout27.xml" ContentType="application/vnd.openxmlformats-officedocument.presentationml.slideLayout+xml"/>
  <Override PartName="/ppt/theme/theme27.xml" ContentType="application/vnd.openxmlformats-officedocument.theme+xml"/>
  <Override PartName="/ppt/slideLayouts/slideLayout28.xml" ContentType="application/vnd.openxmlformats-officedocument.presentationml.slideLayout+xml"/>
  <Override PartName="/ppt/theme/theme28.xml" ContentType="application/vnd.openxmlformats-officedocument.theme+xml"/>
  <Override PartName="/ppt/slideLayouts/slideLayout29.xml" ContentType="application/vnd.openxmlformats-officedocument.presentationml.slideLayout+xml"/>
  <Override PartName="/ppt/theme/theme29.xml" ContentType="application/vnd.openxmlformats-officedocument.theme+xml"/>
  <Override PartName="/ppt/slideLayouts/slideLayout30.xml" ContentType="application/vnd.openxmlformats-officedocument.presentationml.slideLayout+xml"/>
  <Override PartName="/ppt/theme/theme30.xml" ContentType="application/vnd.openxmlformats-officedocument.theme+xml"/>
  <Override PartName="/ppt/slideLayouts/slideLayout31.xml" ContentType="application/vnd.openxmlformats-officedocument.presentationml.slideLayout+xml"/>
  <Override PartName="/ppt/theme/theme31.xml" ContentType="application/vnd.openxmlformats-officedocument.theme+xml"/>
  <Override PartName="/ppt/slideLayouts/slideLayout32.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7" r:id="rId3"/>
    <p:sldMasterId id="2147483668" r:id="rId4"/>
    <p:sldMasterId id="2147483670" r:id="rId5"/>
    <p:sldMasterId id="2147483671" r:id="rId6"/>
    <p:sldMasterId id="2147483673" r:id="rId7"/>
    <p:sldMasterId id="2147483675" r:id="rId8"/>
    <p:sldMasterId id="2147483677" r:id="rId9"/>
    <p:sldMasterId id="2147483679" r:id="rId10"/>
    <p:sldMasterId id="2147483681" r:id="rId11"/>
    <p:sldMasterId id="2147483683" r:id="rId12"/>
    <p:sldMasterId id="2147483685" r:id="rId13"/>
    <p:sldMasterId id="2147483687" r:id="rId14"/>
    <p:sldMasterId id="2147483689" r:id="rId15"/>
    <p:sldMasterId id="2147483691" r:id="rId16"/>
    <p:sldMasterId id="2147483693" r:id="rId17"/>
    <p:sldMasterId id="2147483695" r:id="rId18"/>
    <p:sldMasterId id="2147483697" r:id="rId19"/>
    <p:sldMasterId id="2147483699" r:id="rId20"/>
    <p:sldMasterId id="2147483701" r:id="rId21"/>
    <p:sldMasterId id="2147483703" r:id="rId22"/>
    <p:sldMasterId id="2147483705" r:id="rId23"/>
    <p:sldMasterId id="2147483707" r:id="rId24"/>
    <p:sldMasterId id="2147483709" r:id="rId25"/>
    <p:sldMasterId id="2147483711" r:id="rId26"/>
    <p:sldMasterId id="2147483713" r:id="rId27"/>
    <p:sldMasterId id="2147483715" r:id="rId28"/>
    <p:sldMasterId id="2147483717" r:id="rId29"/>
    <p:sldMasterId id="2147483719" r:id="rId30"/>
    <p:sldMasterId id="2147483721" r:id="rId31"/>
    <p:sldMasterId id="2147483723" r:id="rId32"/>
  </p:sldMasterIdLst>
  <p:notesMasterIdLst>
    <p:notesMasterId r:id="rId72"/>
  </p:notesMasterIdLst>
  <p:handoutMasterIdLst>
    <p:handoutMasterId r:id="rId73"/>
  </p:handoutMasterIdLst>
  <p:sldIdLst>
    <p:sldId id="256" r:id="rId33"/>
    <p:sldId id="513" r:id="rId34"/>
    <p:sldId id="515" r:id="rId35"/>
    <p:sldId id="533" r:id="rId36"/>
    <p:sldId id="534" r:id="rId37"/>
    <p:sldId id="535" r:id="rId38"/>
    <p:sldId id="536" r:id="rId39"/>
    <p:sldId id="537" r:id="rId40"/>
    <p:sldId id="539" r:id="rId41"/>
    <p:sldId id="540" r:id="rId42"/>
    <p:sldId id="541" r:id="rId43"/>
    <p:sldId id="542" r:id="rId44"/>
    <p:sldId id="543" r:id="rId45"/>
    <p:sldId id="544" r:id="rId46"/>
    <p:sldId id="552" r:id="rId47"/>
    <p:sldId id="553" r:id="rId48"/>
    <p:sldId id="554" r:id="rId49"/>
    <p:sldId id="555" r:id="rId50"/>
    <p:sldId id="556" r:id="rId51"/>
    <p:sldId id="557" r:id="rId52"/>
    <p:sldId id="558" r:id="rId53"/>
    <p:sldId id="559" r:id="rId54"/>
    <p:sldId id="560" r:id="rId55"/>
    <p:sldId id="561" r:id="rId56"/>
    <p:sldId id="562" r:id="rId57"/>
    <p:sldId id="517" r:id="rId58"/>
    <p:sldId id="483" r:id="rId59"/>
    <p:sldId id="524" r:id="rId60"/>
    <p:sldId id="531" r:id="rId61"/>
    <p:sldId id="547" r:id="rId62"/>
    <p:sldId id="548" r:id="rId63"/>
    <p:sldId id="549" r:id="rId64"/>
    <p:sldId id="550" r:id="rId65"/>
    <p:sldId id="551" r:id="rId66"/>
    <p:sldId id="525" r:id="rId67"/>
    <p:sldId id="520" r:id="rId68"/>
    <p:sldId id="532" r:id="rId69"/>
    <p:sldId id="521" r:id="rId70"/>
    <p:sldId id="276" r:id="rId7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5CB"/>
    <a:srgbClr val="33CCCC"/>
    <a:srgbClr val="78E4A1"/>
    <a:srgbClr val="B67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autoAdjust="0"/>
    <p:restoredTop sz="94550" autoAdjust="0"/>
  </p:normalViewPr>
  <p:slideViewPr>
    <p:cSldViewPr>
      <p:cViewPr>
        <p:scale>
          <a:sx n="60" d="100"/>
          <a:sy n="60" d="100"/>
        </p:scale>
        <p:origin x="-2244" y="-780"/>
      </p:cViewPr>
      <p:guideLst>
        <p:guide orient="horz" pos="2160"/>
        <p:guide pos="2880"/>
      </p:guideLst>
    </p:cSldViewPr>
  </p:slideViewPr>
  <p:outlineViewPr>
    <p:cViewPr>
      <p:scale>
        <a:sx n="33" d="100"/>
        <a:sy n="33" d="100"/>
      </p:scale>
      <p:origin x="12" y="149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0.xml"/><Relationship Id="rId47" Type="http://schemas.openxmlformats.org/officeDocument/2006/relationships/slide" Target="slides/slide15.xml"/><Relationship Id="rId63" Type="http://schemas.openxmlformats.org/officeDocument/2006/relationships/slide" Target="slides/slide31.xml"/><Relationship Id="rId68" Type="http://schemas.openxmlformats.org/officeDocument/2006/relationships/slide" Target="slides/slide36.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74"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2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slide" Target="slides/slide37.xml"/><Relationship Id="rId7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39.xml"/><Relationship Id="rId2" Type="http://schemas.openxmlformats.org/officeDocument/2006/relationships/slideMaster" Target="slideMasters/slideMaster2.xml"/><Relationship Id="rId29" Type="http://schemas.openxmlformats.org/officeDocument/2006/relationships/slideMaster" Target="slideMasters/slideMaster29.xml"/></Relationships>
</file>

<file path=ppt/diagrams/_rels/data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diagrams/_rels/data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image" Target="../media/image48.jpg"/><Relationship Id="rId4" Type="http://schemas.openxmlformats.org/officeDocument/2006/relationships/image" Target="../media/image51.jpg"/></Relationships>
</file>

<file path=ppt/diagrams/_rels/drawing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5" Type="http://schemas.openxmlformats.org/officeDocument/2006/relationships/image" Target="../media/image36.png"/><Relationship Id="rId4" Type="http://schemas.openxmlformats.org/officeDocument/2006/relationships/image" Target="../media/image3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image" Target="../media/image48.jpg"/><Relationship Id="rId4" Type="http://schemas.openxmlformats.org/officeDocument/2006/relationships/image" Target="../media/image51.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EBE081-925C-4905-8744-23004E067749}"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05927144-55E3-485F-BF1E-E3225CEC6CD3}">
      <dgm:prSet/>
      <dgm:spPr/>
      <dgm:t>
        <a:bodyPr/>
        <a:lstStyle/>
        <a:p>
          <a:r>
            <a:rPr lang="en-US" b="1" dirty="0" smtClean="0">
              <a:latin typeface="Arial" panose="020B0604020202020204" pitchFamily="34" charset="0"/>
              <a:cs typeface="Arial" panose="020B0604020202020204" pitchFamily="34" charset="0"/>
            </a:rPr>
            <a:t>Tier 1:</a:t>
          </a:r>
          <a:endParaRPr lang="en-US" dirty="0">
            <a:latin typeface="Arial" panose="020B0604020202020204" pitchFamily="34" charset="0"/>
            <a:cs typeface="Arial" panose="020B0604020202020204" pitchFamily="34" charset="0"/>
          </a:endParaRPr>
        </a:p>
      </dgm:t>
    </dgm:pt>
    <dgm:pt modelId="{7DF86148-B782-4A9F-B208-AAAD2B3EDE27}" type="parTrans" cxnId="{DEEB7D63-5435-45A2-A5F5-9C9B30C86254}">
      <dgm:prSet/>
      <dgm:spPr/>
      <dgm:t>
        <a:bodyPr/>
        <a:lstStyle/>
        <a:p>
          <a:endParaRPr lang="en-US">
            <a:latin typeface="Arial" panose="020B0604020202020204" pitchFamily="34" charset="0"/>
            <a:cs typeface="Arial" panose="020B0604020202020204" pitchFamily="34" charset="0"/>
          </a:endParaRPr>
        </a:p>
      </dgm:t>
    </dgm:pt>
    <dgm:pt modelId="{49A30B3B-F7F4-458F-BC0E-CDA4F95CBA99}" type="sibTrans" cxnId="{DEEB7D63-5435-45A2-A5F5-9C9B30C86254}">
      <dgm:prSet/>
      <dgm:spPr/>
      <dgm:t>
        <a:bodyPr/>
        <a:lstStyle/>
        <a:p>
          <a:endParaRPr lang="en-US">
            <a:latin typeface="Arial" panose="020B0604020202020204" pitchFamily="34" charset="0"/>
            <a:cs typeface="Arial" panose="020B0604020202020204" pitchFamily="34" charset="0"/>
          </a:endParaRPr>
        </a:p>
      </dgm:t>
    </dgm:pt>
    <dgm:pt modelId="{9963C299-5EE1-41A5-8742-21C385E2001C}">
      <dgm:prSet/>
      <dgm:spPr/>
      <dgm:t>
        <a:bodyPr/>
        <a:lstStyle/>
        <a:p>
          <a:r>
            <a:rPr lang="en-US" b="1" dirty="0" smtClean="0">
              <a:latin typeface="Arial" panose="020B0604020202020204" pitchFamily="34" charset="0"/>
              <a:cs typeface="Arial" panose="020B0604020202020204" pitchFamily="34" charset="0"/>
            </a:rPr>
            <a:t>Tier 2:</a:t>
          </a:r>
          <a:endParaRPr lang="en-US" dirty="0">
            <a:latin typeface="Arial" panose="020B0604020202020204" pitchFamily="34" charset="0"/>
            <a:cs typeface="Arial" panose="020B0604020202020204" pitchFamily="34" charset="0"/>
          </a:endParaRPr>
        </a:p>
      </dgm:t>
    </dgm:pt>
    <dgm:pt modelId="{D407D7ED-862E-4046-A7AA-A4BFF6EAD799}" type="parTrans" cxnId="{3CBC3349-38CD-479A-8F75-7594E1E0DAB7}">
      <dgm:prSet/>
      <dgm:spPr/>
      <dgm:t>
        <a:bodyPr/>
        <a:lstStyle/>
        <a:p>
          <a:endParaRPr lang="en-US">
            <a:latin typeface="Arial" panose="020B0604020202020204" pitchFamily="34" charset="0"/>
            <a:cs typeface="Arial" panose="020B0604020202020204" pitchFamily="34" charset="0"/>
          </a:endParaRPr>
        </a:p>
      </dgm:t>
    </dgm:pt>
    <dgm:pt modelId="{29E805EB-9129-4F47-90CA-9C09D9DA9F0F}" type="sibTrans" cxnId="{3CBC3349-38CD-479A-8F75-7594E1E0DAB7}">
      <dgm:prSet/>
      <dgm:spPr/>
      <dgm:t>
        <a:bodyPr/>
        <a:lstStyle/>
        <a:p>
          <a:endParaRPr lang="en-US">
            <a:latin typeface="Arial" panose="020B0604020202020204" pitchFamily="34" charset="0"/>
            <a:cs typeface="Arial" panose="020B0604020202020204" pitchFamily="34" charset="0"/>
          </a:endParaRPr>
        </a:p>
      </dgm:t>
    </dgm:pt>
    <dgm:pt modelId="{E75768D2-5674-417B-B455-995BE48141BB}">
      <dgm:prSet/>
      <dgm:spPr/>
      <dgm:t>
        <a:bodyPr/>
        <a:lstStyle/>
        <a:p>
          <a:r>
            <a:rPr lang="en-US" b="1" dirty="0" smtClean="0">
              <a:latin typeface="Arial" panose="020B0604020202020204" pitchFamily="34" charset="0"/>
              <a:cs typeface="Arial" panose="020B0604020202020204" pitchFamily="34" charset="0"/>
            </a:rPr>
            <a:t>Tier 3:</a:t>
          </a:r>
          <a:endParaRPr lang="en-US" dirty="0">
            <a:latin typeface="Arial" panose="020B0604020202020204" pitchFamily="34" charset="0"/>
            <a:cs typeface="Arial" panose="020B0604020202020204" pitchFamily="34" charset="0"/>
          </a:endParaRPr>
        </a:p>
      </dgm:t>
    </dgm:pt>
    <dgm:pt modelId="{EE7B3089-4074-45B7-B1B1-1B8F39276436}" type="parTrans" cxnId="{9AB36309-BD2F-4081-AB7D-295DB66F6CEB}">
      <dgm:prSet/>
      <dgm:spPr/>
      <dgm:t>
        <a:bodyPr/>
        <a:lstStyle/>
        <a:p>
          <a:endParaRPr lang="en-US">
            <a:latin typeface="Arial" panose="020B0604020202020204" pitchFamily="34" charset="0"/>
            <a:cs typeface="Arial" panose="020B0604020202020204" pitchFamily="34" charset="0"/>
          </a:endParaRPr>
        </a:p>
      </dgm:t>
    </dgm:pt>
    <dgm:pt modelId="{0023DBD9-416C-4DC1-A69D-09512B88C496}" type="sibTrans" cxnId="{9AB36309-BD2F-4081-AB7D-295DB66F6CEB}">
      <dgm:prSet/>
      <dgm:spPr/>
      <dgm:t>
        <a:bodyPr/>
        <a:lstStyle/>
        <a:p>
          <a:endParaRPr lang="en-US">
            <a:latin typeface="Arial" panose="020B0604020202020204" pitchFamily="34" charset="0"/>
            <a:cs typeface="Arial" panose="020B0604020202020204" pitchFamily="34" charset="0"/>
          </a:endParaRPr>
        </a:p>
      </dgm:t>
    </dgm:pt>
    <dgm:pt modelId="{430425C7-624C-4922-BEB7-367C4E2C6D20}">
      <dgm:prSet/>
      <dgm:spPr/>
      <dgm:t>
        <a:bodyPr/>
        <a:lstStyle/>
        <a:p>
          <a:r>
            <a:rPr lang="en-US" dirty="0" smtClean="0">
              <a:latin typeface="Arial" panose="020B0604020202020204" pitchFamily="34" charset="0"/>
              <a:cs typeface="Arial" panose="020B0604020202020204" pitchFamily="34" charset="0"/>
            </a:rPr>
            <a:t>Non-profit, non-Medicaid billing, community based social and human service organization.</a:t>
          </a:r>
          <a:endParaRPr lang="en-US" dirty="0">
            <a:latin typeface="Arial" panose="020B0604020202020204" pitchFamily="34" charset="0"/>
            <a:cs typeface="Arial" panose="020B0604020202020204" pitchFamily="34" charset="0"/>
          </a:endParaRPr>
        </a:p>
      </dgm:t>
    </dgm:pt>
    <dgm:pt modelId="{9E5A6BFC-9F22-49BF-ADAE-03363F6B7A15}" type="parTrans" cxnId="{3A30D1AE-ED83-4796-B07B-BA2EBA671BAC}">
      <dgm:prSet/>
      <dgm:spPr/>
      <dgm:t>
        <a:bodyPr/>
        <a:lstStyle/>
        <a:p>
          <a:endParaRPr lang="en-US">
            <a:latin typeface="Arial" panose="020B0604020202020204" pitchFamily="34" charset="0"/>
            <a:cs typeface="Arial" panose="020B0604020202020204" pitchFamily="34" charset="0"/>
          </a:endParaRPr>
        </a:p>
      </dgm:t>
    </dgm:pt>
    <dgm:pt modelId="{D448586A-17A0-4A3C-94D6-4477AA01085F}" type="sibTrans" cxnId="{3A30D1AE-ED83-4796-B07B-BA2EBA671BAC}">
      <dgm:prSet/>
      <dgm:spPr/>
      <dgm:t>
        <a:bodyPr/>
        <a:lstStyle/>
        <a:p>
          <a:endParaRPr lang="en-US">
            <a:latin typeface="Arial" panose="020B0604020202020204" pitchFamily="34" charset="0"/>
            <a:cs typeface="Arial" panose="020B0604020202020204" pitchFamily="34" charset="0"/>
          </a:endParaRPr>
        </a:p>
      </dgm:t>
    </dgm:pt>
    <dgm:pt modelId="{4C556146-247B-4696-B84B-28C33741892C}">
      <dgm:prSet/>
      <dgm:spPr/>
      <dgm:t>
        <a:bodyPr/>
        <a:lstStyle/>
        <a:p>
          <a:r>
            <a:rPr lang="en-US" dirty="0" smtClean="0">
              <a:latin typeface="Arial" panose="020B0604020202020204" pitchFamily="34" charset="0"/>
              <a:cs typeface="Arial" panose="020B0604020202020204" pitchFamily="34" charset="0"/>
            </a:rPr>
            <a:t>Non-profit, Medicaid billing, non-clinical service providers.</a:t>
          </a:r>
          <a:endParaRPr lang="en-US" dirty="0">
            <a:latin typeface="Arial" panose="020B0604020202020204" pitchFamily="34" charset="0"/>
            <a:cs typeface="Arial" panose="020B0604020202020204" pitchFamily="34" charset="0"/>
          </a:endParaRPr>
        </a:p>
      </dgm:t>
    </dgm:pt>
    <dgm:pt modelId="{68A741A5-D5B6-4F5C-B340-F388E7C689D1}" type="parTrans" cxnId="{76B3C099-2AFE-4037-8DC6-96C310A52F18}">
      <dgm:prSet/>
      <dgm:spPr/>
      <dgm:t>
        <a:bodyPr/>
        <a:lstStyle/>
        <a:p>
          <a:endParaRPr lang="en-US">
            <a:latin typeface="Arial" panose="020B0604020202020204" pitchFamily="34" charset="0"/>
            <a:cs typeface="Arial" panose="020B0604020202020204" pitchFamily="34" charset="0"/>
          </a:endParaRPr>
        </a:p>
      </dgm:t>
    </dgm:pt>
    <dgm:pt modelId="{046F3A8A-C897-45E6-93F4-AF0A35649536}" type="sibTrans" cxnId="{76B3C099-2AFE-4037-8DC6-96C310A52F18}">
      <dgm:prSet/>
      <dgm:spPr/>
      <dgm:t>
        <a:bodyPr/>
        <a:lstStyle/>
        <a:p>
          <a:endParaRPr lang="en-US">
            <a:latin typeface="Arial" panose="020B0604020202020204" pitchFamily="34" charset="0"/>
            <a:cs typeface="Arial" panose="020B0604020202020204" pitchFamily="34" charset="0"/>
          </a:endParaRPr>
        </a:p>
      </dgm:t>
    </dgm:pt>
    <dgm:pt modelId="{4ADE0983-70C1-44CD-95DC-08CD58B04A2A}">
      <dgm:prSet/>
      <dgm:spPr/>
      <dgm:t>
        <a:bodyPr/>
        <a:lstStyle/>
        <a:p>
          <a:r>
            <a:rPr lang="en-US" dirty="0" smtClean="0">
              <a:latin typeface="Arial" panose="020B0604020202020204" pitchFamily="34" charset="0"/>
              <a:cs typeface="Arial" panose="020B0604020202020204" pitchFamily="34" charset="0"/>
            </a:rPr>
            <a:t>Non-profit, Medicaid billing, clinical and clinical support service providers.</a:t>
          </a:r>
          <a:endParaRPr lang="en-US" dirty="0">
            <a:latin typeface="Arial" panose="020B0604020202020204" pitchFamily="34" charset="0"/>
            <a:cs typeface="Arial" panose="020B0604020202020204" pitchFamily="34" charset="0"/>
          </a:endParaRPr>
        </a:p>
      </dgm:t>
    </dgm:pt>
    <dgm:pt modelId="{FE099079-0FEF-4A35-B27C-61C2BE15D25A}" type="parTrans" cxnId="{2274F8CA-2F05-4760-B2FE-F3BDF122F84D}">
      <dgm:prSet/>
      <dgm:spPr/>
      <dgm:t>
        <a:bodyPr/>
        <a:lstStyle/>
        <a:p>
          <a:endParaRPr lang="en-US">
            <a:latin typeface="Arial" panose="020B0604020202020204" pitchFamily="34" charset="0"/>
            <a:cs typeface="Arial" panose="020B0604020202020204" pitchFamily="34" charset="0"/>
          </a:endParaRPr>
        </a:p>
      </dgm:t>
    </dgm:pt>
    <dgm:pt modelId="{6821D460-1995-47AD-AE42-D06A9A2B7E1C}" type="sibTrans" cxnId="{2274F8CA-2F05-4760-B2FE-F3BDF122F84D}">
      <dgm:prSet/>
      <dgm:spPr/>
      <dgm:t>
        <a:bodyPr/>
        <a:lstStyle/>
        <a:p>
          <a:endParaRPr lang="en-US">
            <a:latin typeface="Arial" panose="020B0604020202020204" pitchFamily="34" charset="0"/>
            <a:cs typeface="Arial" panose="020B0604020202020204" pitchFamily="34" charset="0"/>
          </a:endParaRPr>
        </a:p>
      </dgm:t>
    </dgm:pt>
    <dgm:pt modelId="{C8162114-EF60-485A-A5A6-F8D00D788ABF}">
      <dgm:prSet/>
      <dgm:spPr/>
      <dgm:t>
        <a:bodyPr/>
        <a:lstStyle/>
        <a:p>
          <a:r>
            <a:rPr lang="en-US" dirty="0" smtClean="0">
              <a:latin typeface="Arial" panose="020B0604020202020204" pitchFamily="34" charset="0"/>
              <a:cs typeface="Arial" panose="020B0604020202020204" pitchFamily="34" charset="0"/>
            </a:rPr>
            <a:t>(I.e. transportation, care coordination).</a:t>
          </a:r>
          <a:endParaRPr lang="en-US" dirty="0">
            <a:latin typeface="Arial" panose="020B0604020202020204" pitchFamily="34" charset="0"/>
            <a:cs typeface="Arial" panose="020B0604020202020204" pitchFamily="34" charset="0"/>
          </a:endParaRPr>
        </a:p>
      </dgm:t>
    </dgm:pt>
    <dgm:pt modelId="{0D46A672-2583-4D92-B929-6C3ECB5640B9}" type="parTrans" cxnId="{C3D46AB2-50F8-4282-B647-002E28D783F1}">
      <dgm:prSet/>
      <dgm:spPr/>
      <dgm:t>
        <a:bodyPr/>
        <a:lstStyle/>
        <a:p>
          <a:endParaRPr lang="en-US">
            <a:latin typeface="Arial" panose="020B0604020202020204" pitchFamily="34" charset="0"/>
            <a:cs typeface="Arial" panose="020B0604020202020204" pitchFamily="34" charset="0"/>
          </a:endParaRPr>
        </a:p>
      </dgm:t>
    </dgm:pt>
    <dgm:pt modelId="{CF500668-D4BA-4D3F-B4D0-632B13022E67}" type="sibTrans" cxnId="{C3D46AB2-50F8-4282-B647-002E28D783F1}">
      <dgm:prSet/>
      <dgm:spPr/>
      <dgm:t>
        <a:bodyPr/>
        <a:lstStyle/>
        <a:p>
          <a:endParaRPr lang="en-US">
            <a:latin typeface="Arial" panose="020B0604020202020204" pitchFamily="34" charset="0"/>
            <a:cs typeface="Arial" panose="020B0604020202020204" pitchFamily="34" charset="0"/>
          </a:endParaRPr>
        </a:p>
      </dgm:t>
    </dgm:pt>
    <dgm:pt modelId="{4C477201-4B32-4D0A-B8CF-E63453EB0C2E}">
      <dgm:prSet/>
      <dgm:spPr/>
      <dgm:t>
        <a:bodyPr/>
        <a:lstStyle/>
        <a:p>
          <a:r>
            <a:rPr lang="en-US" dirty="0" smtClean="0">
              <a:latin typeface="Arial" panose="020B0604020202020204" pitchFamily="34" charset="0"/>
              <a:cs typeface="Arial" panose="020B0604020202020204" pitchFamily="34" charset="0"/>
            </a:rPr>
            <a:t>(I.e. housing, social services, religious organizations, food banks, peer groups, community education, coalitions, academic institutions, Government agencies and councils).</a:t>
          </a:r>
          <a:endParaRPr lang="en-US" dirty="0">
            <a:latin typeface="Arial" panose="020B0604020202020204" pitchFamily="34" charset="0"/>
            <a:cs typeface="Arial" panose="020B0604020202020204" pitchFamily="34" charset="0"/>
          </a:endParaRPr>
        </a:p>
      </dgm:t>
    </dgm:pt>
    <dgm:pt modelId="{D9F8AE1B-9478-48C9-ABF2-0BFA2675DC0C}" type="parTrans" cxnId="{38FA5AE3-E3FA-470D-8678-764D1E78799D}">
      <dgm:prSet/>
      <dgm:spPr/>
      <dgm:t>
        <a:bodyPr/>
        <a:lstStyle/>
        <a:p>
          <a:endParaRPr lang="en-US">
            <a:latin typeface="Arial" panose="020B0604020202020204" pitchFamily="34" charset="0"/>
            <a:cs typeface="Arial" panose="020B0604020202020204" pitchFamily="34" charset="0"/>
          </a:endParaRPr>
        </a:p>
      </dgm:t>
    </dgm:pt>
    <dgm:pt modelId="{FC07444D-5AB8-4D92-807F-7006A2EE42F2}" type="sibTrans" cxnId="{38FA5AE3-E3FA-470D-8678-764D1E78799D}">
      <dgm:prSet/>
      <dgm:spPr/>
      <dgm:t>
        <a:bodyPr/>
        <a:lstStyle/>
        <a:p>
          <a:endParaRPr lang="en-US">
            <a:latin typeface="Arial" panose="020B0604020202020204" pitchFamily="34" charset="0"/>
            <a:cs typeface="Arial" panose="020B0604020202020204" pitchFamily="34" charset="0"/>
          </a:endParaRPr>
        </a:p>
      </dgm:t>
    </dgm:pt>
    <dgm:pt modelId="{0501A93C-F5D3-4CAE-98AF-F4E48DA900F9}">
      <dgm:prSet/>
      <dgm:spPr/>
      <dgm:t>
        <a:bodyPr/>
        <a:lstStyle/>
        <a:p>
          <a:r>
            <a:rPr lang="en-US" dirty="0" smtClean="0">
              <a:latin typeface="Arial" panose="020B0604020202020204" pitchFamily="34" charset="0"/>
              <a:cs typeface="Arial" panose="020B0604020202020204" pitchFamily="34" charset="0"/>
            </a:rPr>
            <a:t>(I.e., licensed by NYS DOH, OPWDD, OASAS, mental health and substance use disorder providers home health care services, emergency medical services, care management agencies).</a:t>
          </a:r>
          <a:endParaRPr lang="en-US" dirty="0">
            <a:latin typeface="Arial" panose="020B0604020202020204" pitchFamily="34" charset="0"/>
            <a:cs typeface="Arial" panose="020B0604020202020204" pitchFamily="34" charset="0"/>
          </a:endParaRPr>
        </a:p>
      </dgm:t>
    </dgm:pt>
    <dgm:pt modelId="{6D3ED452-C6A5-4D0E-8BAC-8FFFC1D56403}" type="parTrans" cxnId="{857BF2A4-21C7-4789-9CA7-C1593FEFD6D4}">
      <dgm:prSet/>
      <dgm:spPr/>
      <dgm:t>
        <a:bodyPr/>
        <a:lstStyle/>
        <a:p>
          <a:endParaRPr lang="en-US">
            <a:latin typeface="Arial" panose="020B0604020202020204" pitchFamily="34" charset="0"/>
            <a:cs typeface="Arial" panose="020B0604020202020204" pitchFamily="34" charset="0"/>
          </a:endParaRPr>
        </a:p>
      </dgm:t>
    </dgm:pt>
    <dgm:pt modelId="{07D2F29B-699D-4AA3-8C48-5EC6C191884C}" type="sibTrans" cxnId="{857BF2A4-21C7-4789-9CA7-C1593FEFD6D4}">
      <dgm:prSet/>
      <dgm:spPr/>
      <dgm:t>
        <a:bodyPr/>
        <a:lstStyle/>
        <a:p>
          <a:endParaRPr lang="en-US">
            <a:latin typeface="Arial" panose="020B0604020202020204" pitchFamily="34" charset="0"/>
            <a:cs typeface="Arial" panose="020B0604020202020204" pitchFamily="34" charset="0"/>
          </a:endParaRPr>
        </a:p>
      </dgm:t>
    </dgm:pt>
    <dgm:pt modelId="{D054D6B4-65E7-4B2D-BD7C-062F91FBE38C}" type="pres">
      <dgm:prSet presAssocID="{77EBE081-925C-4905-8744-23004E067749}" presName="Name0" presStyleCnt="0">
        <dgm:presLayoutVars>
          <dgm:dir/>
          <dgm:animLvl val="lvl"/>
          <dgm:resizeHandles val="exact"/>
        </dgm:presLayoutVars>
      </dgm:prSet>
      <dgm:spPr/>
      <dgm:t>
        <a:bodyPr/>
        <a:lstStyle/>
        <a:p>
          <a:endParaRPr lang="en-US"/>
        </a:p>
      </dgm:t>
    </dgm:pt>
    <dgm:pt modelId="{E764068C-473B-4EFD-BFF2-7A58E8279129}" type="pres">
      <dgm:prSet presAssocID="{05927144-55E3-485F-BF1E-E3225CEC6CD3}" presName="composite" presStyleCnt="0"/>
      <dgm:spPr/>
    </dgm:pt>
    <dgm:pt modelId="{54771414-824E-4FE0-B779-10D85FFF09B1}" type="pres">
      <dgm:prSet presAssocID="{05927144-55E3-485F-BF1E-E3225CEC6CD3}" presName="parTx" presStyleLbl="alignNode1" presStyleIdx="0" presStyleCnt="3">
        <dgm:presLayoutVars>
          <dgm:chMax val="0"/>
          <dgm:chPref val="0"/>
          <dgm:bulletEnabled val="1"/>
        </dgm:presLayoutVars>
      </dgm:prSet>
      <dgm:spPr/>
      <dgm:t>
        <a:bodyPr/>
        <a:lstStyle/>
        <a:p>
          <a:endParaRPr lang="en-US"/>
        </a:p>
      </dgm:t>
    </dgm:pt>
    <dgm:pt modelId="{4DBF6754-CD9F-47D6-8A7B-2E236DCC94D7}" type="pres">
      <dgm:prSet presAssocID="{05927144-55E3-485F-BF1E-E3225CEC6CD3}" presName="desTx" presStyleLbl="alignAccFollowNode1" presStyleIdx="0" presStyleCnt="3">
        <dgm:presLayoutVars>
          <dgm:bulletEnabled val="1"/>
        </dgm:presLayoutVars>
      </dgm:prSet>
      <dgm:spPr/>
      <dgm:t>
        <a:bodyPr/>
        <a:lstStyle/>
        <a:p>
          <a:endParaRPr lang="en-US"/>
        </a:p>
      </dgm:t>
    </dgm:pt>
    <dgm:pt modelId="{F03B9061-95D1-4405-9222-8953B9445CBA}" type="pres">
      <dgm:prSet presAssocID="{49A30B3B-F7F4-458F-BC0E-CDA4F95CBA99}" presName="space" presStyleCnt="0"/>
      <dgm:spPr/>
    </dgm:pt>
    <dgm:pt modelId="{55C5812D-77A7-4E21-9E6D-B626D293B63E}" type="pres">
      <dgm:prSet presAssocID="{9963C299-5EE1-41A5-8742-21C385E2001C}" presName="composite" presStyleCnt="0"/>
      <dgm:spPr/>
    </dgm:pt>
    <dgm:pt modelId="{6139A32F-CAF2-44EE-BC2E-68A1D96C3C68}" type="pres">
      <dgm:prSet presAssocID="{9963C299-5EE1-41A5-8742-21C385E2001C}" presName="parTx" presStyleLbl="alignNode1" presStyleIdx="1" presStyleCnt="3" custLinFactNeighborX="0" custLinFactNeighborY="-1501">
        <dgm:presLayoutVars>
          <dgm:chMax val="0"/>
          <dgm:chPref val="0"/>
          <dgm:bulletEnabled val="1"/>
        </dgm:presLayoutVars>
      </dgm:prSet>
      <dgm:spPr/>
      <dgm:t>
        <a:bodyPr/>
        <a:lstStyle/>
        <a:p>
          <a:endParaRPr lang="en-US"/>
        </a:p>
      </dgm:t>
    </dgm:pt>
    <dgm:pt modelId="{912D7DA0-D4FC-4DF5-BB00-440C152159AB}" type="pres">
      <dgm:prSet presAssocID="{9963C299-5EE1-41A5-8742-21C385E2001C}" presName="desTx" presStyleLbl="alignAccFollowNode1" presStyleIdx="1" presStyleCnt="3">
        <dgm:presLayoutVars>
          <dgm:bulletEnabled val="1"/>
        </dgm:presLayoutVars>
      </dgm:prSet>
      <dgm:spPr/>
      <dgm:t>
        <a:bodyPr/>
        <a:lstStyle/>
        <a:p>
          <a:endParaRPr lang="en-US"/>
        </a:p>
      </dgm:t>
    </dgm:pt>
    <dgm:pt modelId="{24BECAFA-160D-40BB-9ED9-72840BC3A76C}" type="pres">
      <dgm:prSet presAssocID="{29E805EB-9129-4F47-90CA-9C09D9DA9F0F}" presName="space" presStyleCnt="0"/>
      <dgm:spPr/>
    </dgm:pt>
    <dgm:pt modelId="{10EA5444-DA8C-40DF-8C71-518262CC0AEB}" type="pres">
      <dgm:prSet presAssocID="{E75768D2-5674-417B-B455-995BE48141BB}" presName="composite" presStyleCnt="0"/>
      <dgm:spPr/>
    </dgm:pt>
    <dgm:pt modelId="{35EF5004-63AE-44ED-919E-0A689803FDFB}" type="pres">
      <dgm:prSet presAssocID="{E75768D2-5674-417B-B455-995BE48141BB}" presName="parTx" presStyleLbl="alignNode1" presStyleIdx="2" presStyleCnt="3">
        <dgm:presLayoutVars>
          <dgm:chMax val="0"/>
          <dgm:chPref val="0"/>
          <dgm:bulletEnabled val="1"/>
        </dgm:presLayoutVars>
      </dgm:prSet>
      <dgm:spPr/>
      <dgm:t>
        <a:bodyPr/>
        <a:lstStyle/>
        <a:p>
          <a:endParaRPr lang="en-US"/>
        </a:p>
      </dgm:t>
    </dgm:pt>
    <dgm:pt modelId="{8BB55437-8406-404F-A2B9-6259FDCC8756}" type="pres">
      <dgm:prSet presAssocID="{E75768D2-5674-417B-B455-995BE48141BB}" presName="desTx" presStyleLbl="alignAccFollowNode1" presStyleIdx="2" presStyleCnt="3">
        <dgm:presLayoutVars>
          <dgm:bulletEnabled val="1"/>
        </dgm:presLayoutVars>
      </dgm:prSet>
      <dgm:spPr/>
      <dgm:t>
        <a:bodyPr/>
        <a:lstStyle/>
        <a:p>
          <a:endParaRPr lang="en-US"/>
        </a:p>
      </dgm:t>
    </dgm:pt>
  </dgm:ptLst>
  <dgm:cxnLst>
    <dgm:cxn modelId="{3A30D1AE-ED83-4796-B07B-BA2EBA671BAC}" srcId="{05927144-55E3-485F-BF1E-E3225CEC6CD3}" destId="{430425C7-624C-4922-BEB7-367C4E2C6D20}" srcOrd="0" destOrd="0" parTransId="{9E5A6BFC-9F22-49BF-ADAE-03363F6B7A15}" sibTransId="{D448586A-17A0-4A3C-94D6-4477AA01085F}"/>
    <dgm:cxn modelId="{6D108E12-2DE3-40C5-B470-07016C455BEC}" type="presOf" srcId="{430425C7-624C-4922-BEB7-367C4E2C6D20}" destId="{4DBF6754-CD9F-47D6-8A7B-2E236DCC94D7}" srcOrd="0" destOrd="0" presId="urn:microsoft.com/office/officeart/2005/8/layout/hList1"/>
    <dgm:cxn modelId="{DEEB7D63-5435-45A2-A5F5-9C9B30C86254}" srcId="{77EBE081-925C-4905-8744-23004E067749}" destId="{05927144-55E3-485F-BF1E-E3225CEC6CD3}" srcOrd="0" destOrd="0" parTransId="{7DF86148-B782-4A9F-B208-AAAD2B3EDE27}" sibTransId="{49A30B3B-F7F4-458F-BC0E-CDA4F95CBA99}"/>
    <dgm:cxn modelId="{A4F198BE-2981-4F8C-A11B-FFF8908F0D9C}" type="presOf" srcId="{9963C299-5EE1-41A5-8742-21C385E2001C}" destId="{6139A32F-CAF2-44EE-BC2E-68A1D96C3C68}" srcOrd="0" destOrd="0" presId="urn:microsoft.com/office/officeart/2005/8/layout/hList1"/>
    <dgm:cxn modelId="{857BF2A4-21C7-4789-9CA7-C1593FEFD6D4}" srcId="{E75768D2-5674-417B-B455-995BE48141BB}" destId="{0501A93C-F5D3-4CAE-98AF-F4E48DA900F9}" srcOrd="1" destOrd="0" parTransId="{6D3ED452-C6A5-4D0E-8BAC-8FFFC1D56403}" sibTransId="{07D2F29B-699D-4AA3-8C48-5EC6C191884C}"/>
    <dgm:cxn modelId="{A507C9CA-6106-4827-8907-5D109F327CC9}" type="presOf" srcId="{77EBE081-925C-4905-8744-23004E067749}" destId="{D054D6B4-65E7-4B2D-BD7C-062F91FBE38C}" srcOrd="0" destOrd="0" presId="urn:microsoft.com/office/officeart/2005/8/layout/hList1"/>
    <dgm:cxn modelId="{76B3C099-2AFE-4037-8DC6-96C310A52F18}" srcId="{9963C299-5EE1-41A5-8742-21C385E2001C}" destId="{4C556146-247B-4696-B84B-28C33741892C}" srcOrd="0" destOrd="0" parTransId="{68A741A5-D5B6-4F5C-B340-F388E7C689D1}" sibTransId="{046F3A8A-C897-45E6-93F4-AF0A35649536}"/>
    <dgm:cxn modelId="{2C1A4668-1CA0-498E-B557-C6799FF88228}" type="presOf" srcId="{4C556146-247B-4696-B84B-28C33741892C}" destId="{912D7DA0-D4FC-4DF5-BB00-440C152159AB}" srcOrd="0" destOrd="0" presId="urn:microsoft.com/office/officeart/2005/8/layout/hList1"/>
    <dgm:cxn modelId="{7CE36355-65B6-4987-B8E9-12B9D9A5FBCA}" type="presOf" srcId="{4C477201-4B32-4D0A-B8CF-E63453EB0C2E}" destId="{4DBF6754-CD9F-47D6-8A7B-2E236DCC94D7}" srcOrd="0" destOrd="1" presId="urn:microsoft.com/office/officeart/2005/8/layout/hList1"/>
    <dgm:cxn modelId="{706E137F-612C-45E0-B80D-36C537E68B6B}" type="presOf" srcId="{0501A93C-F5D3-4CAE-98AF-F4E48DA900F9}" destId="{8BB55437-8406-404F-A2B9-6259FDCC8756}" srcOrd="0" destOrd="1" presId="urn:microsoft.com/office/officeart/2005/8/layout/hList1"/>
    <dgm:cxn modelId="{74100D60-09A9-435C-B46F-598D5DC2C9DB}" type="presOf" srcId="{E75768D2-5674-417B-B455-995BE48141BB}" destId="{35EF5004-63AE-44ED-919E-0A689803FDFB}" srcOrd="0" destOrd="0" presId="urn:microsoft.com/office/officeart/2005/8/layout/hList1"/>
    <dgm:cxn modelId="{9AB36309-BD2F-4081-AB7D-295DB66F6CEB}" srcId="{77EBE081-925C-4905-8744-23004E067749}" destId="{E75768D2-5674-417B-B455-995BE48141BB}" srcOrd="2" destOrd="0" parTransId="{EE7B3089-4074-45B7-B1B1-1B8F39276436}" sibTransId="{0023DBD9-416C-4DC1-A69D-09512B88C496}"/>
    <dgm:cxn modelId="{2274F8CA-2F05-4760-B2FE-F3BDF122F84D}" srcId="{E75768D2-5674-417B-B455-995BE48141BB}" destId="{4ADE0983-70C1-44CD-95DC-08CD58B04A2A}" srcOrd="0" destOrd="0" parTransId="{FE099079-0FEF-4A35-B27C-61C2BE15D25A}" sibTransId="{6821D460-1995-47AD-AE42-D06A9A2B7E1C}"/>
    <dgm:cxn modelId="{C3D46AB2-50F8-4282-B647-002E28D783F1}" srcId="{9963C299-5EE1-41A5-8742-21C385E2001C}" destId="{C8162114-EF60-485A-A5A6-F8D00D788ABF}" srcOrd="1" destOrd="0" parTransId="{0D46A672-2583-4D92-B929-6C3ECB5640B9}" sibTransId="{CF500668-D4BA-4D3F-B4D0-632B13022E67}"/>
    <dgm:cxn modelId="{3CBC3349-38CD-479A-8F75-7594E1E0DAB7}" srcId="{77EBE081-925C-4905-8744-23004E067749}" destId="{9963C299-5EE1-41A5-8742-21C385E2001C}" srcOrd="1" destOrd="0" parTransId="{D407D7ED-862E-4046-A7AA-A4BFF6EAD799}" sibTransId="{29E805EB-9129-4F47-90CA-9C09D9DA9F0F}"/>
    <dgm:cxn modelId="{A2817492-3E48-435E-92FC-A133857DC44A}" type="presOf" srcId="{05927144-55E3-485F-BF1E-E3225CEC6CD3}" destId="{54771414-824E-4FE0-B779-10D85FFF09B1}" srcOrd="0" destOrd="0" presId="urn:microsoft.com/office/officeart/2005/8/layout/hList1"/>
    <dgm:cxn modelId="{04EA4BE6-1966-4FA8-8078-C7579EBAA79F}" type="presOf" srcId="{4ADE0983-70C1-44CD-95DC-08CD58B04A2A}" destId="{8BB55437-8406-404F-A2B9-6259FDCC8756}" srcOrd="0" destOrd="0" presId="urn:microsoft.com/office/officeart/2005/8/layout/hList1"/>
    <dgm:cxn modelId="{38FA5AE3-E3FA-470D-8678-764D1E78799D}" srcId="{05927144-55E3-485F-BF1E-E3225CEC6CD3}" destId="{4C477201-4B32-4D0A-B8CF-E63453EB0C2E}" srcOrd="1" destOrd="0" parTransId="{D9F8AE1B-9478-48C9-ABF2-0BFA2675DC0C}" sibTransId="{FC07444D-5AB8-4D92-807F-7006A2EE42F2}"/>
    <dgm:cxn modelId="{057640D3-E9C3-4D5F-BDAF-C00F4EC8D388}" type="presOf" srcId="{C8162114-EF60-485A-A5A6-F8D00D788ABF}" destId="{912D7DA0-D4FC-4DF5-BB00-440C152159AB}" srcOrd="0" destOrd="1" presId="urn:microsoft.com/office/officeart/2005/8/layout/hList1"/>
    <dgm:cxn modelId="{4489B49F-CB00-4860-8F1C-4035BAB3415B}" type="presParOf" srcId="{D054D6B4-65E7-4B2D-BD7C-062F91FBE38C}" destId="{E764068C-473B-4EFD-BFF2-7A58E8279129}" srcOrd="0" destOrd="0" presId="urn:microsoft.com/office/officeart/2005/8/layout/hList1"/>
    <dgm:cxn modelId="{287F2DC1-D66C-400F-930B-14DA0CD0B4EB}" type="presParOf" srcId="{E764068C-473B-4EFD-BFF2-7A58E8279129}" destId="{54771414-824E-4FE0-B779-10D85FFF09B1}" srcOrd="0" destOrd="0" presId="urn:microsoft.com/office/officeart/2005/8/layout/hList1"/>
    <dgm:cxn modelId="{59D1E76C-45FC-42BB-AEEB-70E73F027301}" type="presParOf" srcId="{E764068C-473B-4EFD-BFF2-7A58E8279129}" destId="{4DBF6754-CD9F-47D6-8A7B-2E236DCC94D7}" srcOrd="1" destOrd="0" presId="urn:microsoft.com/office/officeart/2005/8/layout/hList1"/>
    <dgm:cxn modelId="{5AAA97D2-A9DC-47F1-B13B-FCCCB970903A}" type="presParOf" srcId="{D054D6B4-65E7-4B2D-BD7C-062F91FBE38C}" destId="{F03B9061-95D1-4405-9222-8953B9445CBA}" srcOrd="1" destOrd="0" presId="urn:microsoft.com/office/officeart/2005/8/layout/hList1"/>
    <dgm:cxn modelId="{9AC56E9C-5169-4C55-8CE1-D01B73A417E4}" type="presParOf" srcId="{D054D6B4-65E7-4B2D-BD7C-062F91FBE38C}" destId="{55C5812D-77A7-4E21-9E6D-B626D293B63E}" srcOrd="2" destOrd="0" presId="urn:microsoft.com/office/officeart/2005/8/layout/hList1"/>
    <dgm:cxn modelId="{6E97A7D9-8144-4E75-864E-FFDFA68654FC}" type="presParOf" srcId="{55C5812D-77A7-4E21-9E6D-B626D293B63E}" destId="{6139A32F-CAF2-44EE-BC2E-68A1D96C3C68}" srcOrd="0" destOrd="0" presId="urn:microsoft.com/office/officeart/2005/8/layout/hList1"/>
    <dgm:cxn modelId="{84FA47E6-E983-4AC8-BAA6-89AFABBB96B5}" type="presParOf" srcId="{55C5812D-77A7-4E21-9E6D-B626D293B63E}" destId="{912D7DA0-D4FC-4DF5-BB00-440C152159AB}" srcOrd="1" destOrd="0" presId="urn:microsoft.com/office/officeart/2005/8/layout/hList1"/>
    <dgm:cxn modelId="{38AC2762-6ABF-47B2-8898-F0E9A4801EBD}" type="presParOf" srcId="{D054D6B4-65E7-4B2D-BD7C-062F91FBE38C}" destId="{24BECAFA-160D-40BB-9ED9-72840BC3A76C}" srcOrd="3" destOrd="0" presId="urn:microsoft.com/office/officeart/2005/8/layout/hList1"/>
    <dgm:cxn modelId="{C0641A89-E271-4771-A7A2-07921D736EEB}" type="presParOf" srcId="{D054D6B4-65E7-4B2D-BD7C-062F91FBE38C}" destId="{10EA5444-DA8C-40DF-8C71-518262CC0AEB}" srcOrd="4" destOrd="0" presId="urn:microsoft.com/office/officeart/2005/8/layout/hList1"/>
    <dgm:cxn modelId="{36ECEA94-3BF3-4385-B2E8-A0EE96D956E0}" type="presParOf" srcId="{10EA5444-DA8C-40DF-8C71-518262CC0AEB}" destId="{35EF5004-63AE-44ED-919E-0A689803FDFB}" srcOrd="0" destOrd="0" presId="urn:microsoft.com/office/officeart/2005/8/layout/hList1"/>
    <dgm:cxn modelId="{DD14B91F-28F1-4AA0-BF8E-37E0DAED2703}" type="presParOf" srcId="{10EA5444-DA8C-40DF-8C71-518262CC0AEB}" destId="{8BB55437-8406-404F-A2B9-6259FDCC875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DC9E1E-8B41-4B34-9D48-FC275F1ABC1C}"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DCA4B928-0E92-4F96-9B88-FCDECDD7A23A}">
      <dgm:prSet phldrT="[Text]"/>
      <dgm:spPr/>
      <dgm:t>
        <a:bodyPr/>
        <a:lstStyle/>
        <a:p>
          <a:pPr algn="ctr"/>
          <a:r>
            <a:rPr lang="en-US" b="1" dirty="0" smtClean="0"/>
            <a:t>Affiliate	</a:t>
          </a:r>
          <a:endParaRPr lang="en-US" b="1" dirty="0"/>
        </a:p>
      </dgm:t>
    </dgm:pt>
    <dgm:pt modelId="{A4C16177-BDA1-4F92-BD56-FE5E693166F8}" type="parTrans" cxnId="{68A3B2FC-E3C8-4A82-B636-57D5C0C26E42}">
      <dgm:prSet/>
      <dgm:spPr/>
      <dgm:t>
        <a:bodyPr/>
        <a:lstStyle/>
        <a:p>
          <a:endParaRPr lang="en-US"/>
        </a:p>
      </dgm:t>
    </dgm:pt>
    <dgm:pt modelId="{874958C8-4924-4BF2-91DA-9E61A6BB45D5}" type="sibTrans" cxnId="{68A3B2FC-E3C8-4A82-B636-57D5C0C26E42}">
      <dgm:prSet/>
      <dgm:spPr/>
      <dgm:t>
        <a:bodyPr/>
        <a:lstStyle/>
        <a:p>
          <a:endParaRPr lang="en-US"/>
        </a:p>
      </dgm:t>
    </dgm:pt>
    <dgm:pt modelId="{D59442DF-9E1A-4544-8A55-7DA4DAC9EA37}">
      <dgm:prSet phldrT="[Text]"/>
      <dgm:spPr/>
      <dgm:t>
        <a:bodyPr/>
        <a:lstStyle/>
        <a:p>
          <a:r>
            <a:rPr lang="en-US" dirty="0" smtClean="0"/>
            <a:t>Formal Agreement</a:t>
          </a:r>
          <a:endParaRPr lang="en-US" dirty="0"/>
        </a:p>
      </dgm:t>
    </dgm:pt>
    <dgm:pt modelId="{31CDED7D-C74A-4FA0-8B15-B4AAB3D773F7}" type="parTrans" cxnId="{1DC491D6-AD10-47D2-92B2-024DA0791D21}">
      <dgm:prSet/>
      <dgm:spPr/>
      <dgm:t>
        <a:bodyPr/>
        <a:lstStyle/>
        <a:p>
          <a:endParaRPr lang="en-US"/>
        </a:p>
      </dgm:t>
    </dgm:pt>
    <dgm:pt modelId="{1D893024-E2E3-4C2F-A25E-B6890490DA30}" type="sibTrans" cxnId="{1DC491D6-AD10-47D2-92B2-024DA0791D21}">
      <dgm:prSet/>
      <dgm:spPr/>
      <dgm:t>
        <a:bodyPr/>
        <a:lstStyle/>
        <a:p>
          <a:endParaRPr lang="en-US"/>
        </a:p>
      </dgm:t>
    </dgm:pt>
    <dgm:pt modelId="{A0EB277D-EFC9-4CAD-A1EA-1E8FFF12F38C}">
      <dgm:prSet phldrT="[Text]"/>
      <dgm:spPr/>
      <dgm:t>
        <a:bodyPr/>
        <a:lstStyle/>
        <a:p>
          <a:r>
            <a:rPr lang="en-US" dirty="0" smtClean="0"/>
            <a:t>Non Binding </a:t>
          </a:r>
          <a:endParaRPr lang="en-US" dirty="0"/>
        </a:p>
      </dgm:t>
    </dgm:pt>
    <dgm:pt modelId="{49B4778B-9098-4971-AA29-FFBD84CCF17F}" type="parTrans" cxnId="{6606620E-EC76-44AF-9D91-02712E91A6A4}">
      <dgm:prSet/>
      <dgm:spPr/>
      <dgm:t>
        <a:bodyPr/>
        <a:lstStyle/>
        <a:p>
          <a:endParaRPr lang="en-US"/>
        </a:p>
      </dgm:t>
    </dgm:pt>
    <dgm:pt modelId="{505F04BC-AD0B-47A0-BF43-B5F71225971B}" type="sibTrans" cxnId="{6606620E-EC76-44AF-9D91-02712E91A6A4}">
      <dgm:prSet/>
      <dgm:spPr/>
      <dgm:t>
        <a:bodyPr/>
        <a:lstStyle/>
        <a:p>
          <a:endParaRPr lang="en-US"/>
        </a:p>
      </dgm:t>
    </dgm:pt>
    <dgm:pt modelId="{8CD8574D-2B43-44DA-B30E-0DD659C72F60}">
      <dgm:prSet phldrT="[Text]"/>
      <dgm:spPr/>
      <dgm:t>
        <a:bodyPr/>
        <a:lstStyle/>
        <a:p>
          <a:r>
            <a:rPr lang="en-US" b="1" dirty="0" smtClean="0"/>
            <a:t>Coalition Partner</a:t>
          </a:r>
          <a:endParaRPr lang="en-US" b="1" dirty="0"/>
        </a:p>
      </dgm:t>
    </dgm:pt>
    <dgm:pt modelId="{523B2C71-9869-410E-B070-01228F3E64C9}" type="parTrans" cxnId="{22A5105E-64B2-46B8-BC80-FB14805FD7EA}">
      <dgm:prSet/>
      <dgm:spPr/>
      <dgm:t>
        <a:bodyPr/>
        <a:lstStyle/>
        <a:p>
          <a:endParaRPr lang="en-US"/>
        </a:p>
      </dgm:t>
    </dgm:pt>
    <dgm:pt modelId="{F2625DBD-5754-461D-B2A6-DD8868863894}" type="sibTrans" cxnId="{22A5105E-64B2-46B8-BC80-FB14805FD7EA}">
      <dgm:prSet/>
      <dgm:spPr/>
      <dgm:t>
        <a:bodyPr/>
        <a:lstStyle/>
        <a:p>
          <a:endParaRPr lang="en-US"/>
        </a:p>
      </dgm:t>
    </dgm:pt>
    <dgm:pt modelId="{E98F7BB2-6765-4CD8-B99E-3560ED284A94}">
      <dgm:prSet phldrT="[Text]"/>
      <dgm:spPr/>
      <dgm:t>
        <a:bodyPr/>
        <a:lstStyle/>
        <a:p>
          <a:r>
            <a:rPr lang="en-US" dirty="0" smtClean="0"/>
            <a:t>Formal Agreement</a:t>
          </a:r>
          <a:endParaRPr lang="en-US" dirty="0"/>
        </a:p>
      </dgm:t>
    </dgm:pt>
    <dgm:pt modelId="{758B1E0D-FF61-430D-AC75-506E811F6E6C}" type="parTrans" cxnId="{6AF3F009-7141-4EB6-9DCE-18487B04A3BC}">
      <dgm:prSet/>
      <dgm:spPr/>
      <dgm:t>
        <a:bodyPr/>
        <a:lstStyle/>
        <a:p>
          <a:endParaRPr lang="en-US"/>
        </a:p>
      </dgm:t>
    </dgm:pt>
    <dgm:pt modelId="{27DE3758-6241-43D4-A623-A55B3F1F2F19}" type="sibTrans" cxnId="{6AF3F009-7141-4EB6-9DCE-18487B04A3BC}">
      <dgm:prSet/>
      <dgm:spPr/>
      <dgm:t>
        <a:bodyPr/>
        <a:lstStyle/>
        <a:p>
          <a:endParaRPr lang="en-US"/>
        </a:p>
      </dgm:t>
    </dgm:pt>
    <dgm:pt modelId="{59F3B9D6-5BEC-455E-A42A-C37BECEA70B9}">
      <dgm:prSet phldrT="[Text]"/>
      <dgm:spPr/>
      <dgm:t>
        <a:bodyPr/>
        <a:lstStyle/>
        <a:p>
          <a:r>
            <a:rPr lang="en-US" dirty="0" smtClean="0"/>
            <a:t>Non Binding </a:t>
          </a:r>
          <a:endParaRPr lang="en-US" dirty="0"/>
        </a:p>
      </dgm:t>
    </dgm:pt>
    <dgm:pt modelId="{3061A9B6-827C-47F5-8EC1-82B73F450B1B}" type="parTrans" cxnId="{317914F5-E0F9-454C-826C-978B6A66712F}">
      <dgm:prSet/>
      <dgm:spPr/>
      <dgm:t>
        <a:bodyPr/>
        <a:lstStyle/>
        <a:p>
          <a:endParaRPr lang="en-US"/>
        </a:p>
      </dgm:t>
    </dgm:pt>
    <dgm:pt modelId="{649029F5-433B-4574-BCBB-B179B67118B4}" type="sibTrans" cxnId="{317914F5-E0F9-454C-826C-978B6A66712F}">
      <dgm:prSet/>
      <dgm:spPr/>
      <dgm:t>
        <a:bodyPr/>
        <a:lstStyle/>
        <a:p>
          <a:endParaRPr lang="en-US"/>
        </a:p>
      </dgm:t>
    </dgm:pt>
    <dgm:pt modelId="{CDB38C9C-2F27-41CD-B7C0-005DE523A6E1}">
      <dgm:prSet phldrT="[Text]"/>
      <dgm:spPr/>
      <dgm:t>
        <a:bodyPr/>
        <a:lstStyle/>
        <a:p>
          <a:r>
            <a:rPr lang="en-US" dirty="0" smtClean="0"/>
            <a:t>IDS Network Provider </a:t>
          </a:r>
          <a:endParaRPr lang="en-US" dirty="0"/>
        </a:p>
      </dgm:t>
    </dgm:pt>
    <dgm:pt modelId="{C8D625A2-2DE2-4BEC-B1F1-175F7D498740}" type="parTrans" cxnId="{720353B4-4050-4631-A3D3-C04C369DCDD7}">
      <dgm:prSet/>
      <dgm:spPr/>
      <dgm:t>
        <a:bodyPr/>
        <a:lstStyle/>
        <a:p>
          <a:endParaRPr lang="en-US"/>
        </a:p>
      </dgm:t>
    </dgm:pt>
    <dgm:pt modelId="{1E3E1532-4D41-48EB-8C66-B318F1F88718}" type="sibTrans" cxnId="{720353B4-4050-4631-A3D3-C04C369DCDD7}">
      <dgm:prSet/>
      <dgm:spPr/>
      <dgm:t>
        <a:bodyPr/>
        <a:lstStyle/>
        <a:p>
          <a:endParaRPr lang="en-US"/>
        </a:p>
      </dgm:t>
    </dgm:pt>
    <dgm:pt modelId="{2DE6D4FF-335D-43FF-B83F-26752E61C528}">
      <dgm:prSet phldrT="[Text]"/>
      <dgm:spPr/>
      <dgm:t>
        <a:bodyPr/>
        <a:lstStyle/>
        <a:p>
          <a:r>
            <a:rPr lang="en-US" dirty="0" smtClean="0"/>
            <a:t>IDS Network Provider</a:t>
          </a:r>
          <a:endParaRPr lang="en-US" dirty="0"/>
        </a:p>
      </dgm:t>
    </dgm:pt>
    <dgm:pt modelId="{314C8FDA-8937-43DE-9CA4-149097F3BBAC}" type="parTrans" cxnId="{DDDCA54B-159F-4E71-816A-B064F171FAEE}">
      <dgm:prSet/>
      <dgm:spPr/>
      <dgm:t>
        <a:bodyPr/>
        <a:lstStyle/>
        <a:p>
          <a:endParaRPr lang="en-US"/>
        </a:p>
      </dgm:t>
    </dgm:pt>
    <dgm:pt modelId="{8C6288FB-ED3F-4DA9-8D90-1E5A605A9C8C}" type="sibTrans" cxnId="{DDDCA54B-159F-4E71-816A-B064F171FAEE}">
      <dgm:prSet/>
      <dgm:spPr/>
      <dgm:t>
        <a:bodyPr/>
        <a:lstStyle/>
        <a:p>
          <a:endParaRPr lang="en-US"/>
        </a:p>
      </dgm:t>
    </dgm:pt>
    <dgm:pt modelId="{9E42813C-410C-4EF4-AD6D-ED1BBA9C1C3F}">
      <dgm:prSet phldrT="[Text]"/>
      <dgm:spPr/>
      <dgm:t>
        <a:bodyPr/>
        <a:lstStyle/>
        <a:p>
          <a:r>
            <a:rPr lang="en-US" b="1" dirty="0" smtClean="0"/>
            <a:t>Data Sharing/BAA</a:t>
          </a:r>
          <a:endParaRPr lang="en-US" b="1" dirty="0"/>
        </a:p>
      </dgm:t>
    </dgm:pt>
    <dgm:pt modelId="{3E87DC58-CA42-4EA7-A55E-01E9FA5F399E}" type="parTrans" cxnId="{19C4C06E-79F5-4B72-B133-4238CAF1D423}">
      <dgm:prSet/>
      <dgm:spPr/>
      <dgm:t>
        <a:bodyPr/>
        <a:lstStyle/>
        <a:p>
          <a:endParaRPr lang="en-US"/>
        </a:p>
      </dgm:t>
    </dgm:pt>
    <dgm:pt modelId="{BF099947-E15A-4B16-B2AF-76F5964056C1}" type="sibTrans" cxnId="{19C4C06E-79F5-4B72-B133-4238CAF1D423}">
      <dgm:prSet/>
      <dgm:spPr/>
      <dgm:t>
        <a:bodyPr/>
        <a:lstStyle/>
        <a:p>
          <a:endParaRPr lang="en-US"/>
        </a:p>
      </dgm:t>
    </dgm:pt>
    <dgm:pt modelId="{3E20DC1E-B4E0-430C-A554-A32E7C80AFF1}">
      <dgm:prSet phldrT="[Text]"/>
      <dgm:spPr/>
      <dgm:t>
        <a:bodyPr/>
        <a:lstStyle/>
        <a:p>
          <a:r>
            <a:rPr lang="en-US" dirty="0" smtClean="0"/>
            <a:t>Participate in Special Projects &amp; Learning </a:t>
          </a:r>
          <a:r>
            <a:rPr lang="en-US" dirty="0" err="1" smtClean="0"/>
            <a:t>Collaboratives</a:t>
          </a:r>
          <a:r>
            <a:rPr lang="en-US" dirty="0" smtClean="0"/>
            <a:t> </a:t>
          </a:r>
          <a:endParaRPr lang="en-US" dirty="0"/>
        </a:p>
      </dgm:t>
    </dgm:pt>
    <dgm:pt modelId="{6B88BBB2-4E0A-4E4C-AF7D-6D89AD486D5F}" type="parTrans" cxnId="{FB84998C-1ECA-41FE-89FB-9BD907AF5B03}">
      <dgm:prSet/>
      <dgm:spPr/>
      <dgm:t>
        <a:bodyPr/>
        <a:lstStyle/>
        <a:p>
          <a:endParaRPr lang="en-US"/>
        </a:p>
      </dgm:t>
    </dgm:pt>
    <dgm:pt modelId="{69B5A756-AC9B-4572-B596-544985249064}" type="sibTrans" cxnId="{FB84998C-1ECA-41FE-89FB-9BD907AF5B03}">
      <dgm:prSet/>
      <dgm:spPr/>
      <dgm:t>
        <a:bodyPr/>
        <a:lstStyle/>
        <a:p>
          <a:endParaRPr lang="en-US"/>
        </a:p>
      </dgm:t>
    </dgm:pt>
    <dgm:pt modelId="{2B46AE28-1768-438E-9FDB-6C22DA55B17B}">
      <dgm:prSet phldrT="[Text]"/>
      <dgm:spPr/>
      <dgm:t>
        <a:bodyPr/>
        <a:lstStyle/>
        <a:p>
          <a:r>
            <a:rPr lang="en-US" b="1" dirty="0" smtClean="0"/>
            <a:t>Specific DSRIP project scope of work tied to performance based funds flow payments</a:t>
          </a:r>
          <a:endParaRPr lang="en-US" b="1" dirty="0"/>
        </a:p>
      </dgm:t>
    </dgm:pt>
    <dgm:pt modelId="{5E4919CB-77A4-4037-ACA9-C162DFD180B4}" type="parTrans" cxnId="{82CCAF86-85BC-4B1A-8B2E-A971116C134C}">
      <dgm:prSet/>
      <dgm:spPr/>
      <dgm:t>
        <a:bodyPr/>
        <a:lstStyle/>
        <a:p>
          <a:endParaRPr lang="en-US"/>
        </a:p>
      </dgm:t>
    </dgm:pt>
    <dgm:pt modelId="{91970B1C-92C0-4ECA-8C00-4B7F505C8C58}" type="sibTrans" cxnId="{82CCAF86-85BC-4B1A-8B2E-A971116C134C}">
      <dgm:prSet/>
      <dgm:spPr/>
      <dgm:t>
        <a:bodyPr/>
        <a:lstStyle/>
        <a:p>
          <a:endParaRPr lang="en-US"/>
        </a:p>
      </dgm:t>
    </dgm:pt>
    <dgm:pt modelId="{D2F384E2-49F8-4330-AB5F-7C961DCB0F84}">
      <dgm:prSet phldrT="[Text]"/>
      <dgm:spPr/>
      <dgm:t>
        <a:bodyPr/>
        <a:lstStyle/>
        <a:p>
          <a:r>
            <a:rPr lang="en-US" b="1" dirty="0" smtClean="0"/>
            <a:t>No Funds Flow Payment</a:t>
          </a:r>
          <a:endParaRPr lang="en-US" b="1" dirty="0"/>
        </a:p>
      </dgm:t>
    </dgm:pt>
    <dgm:pt modelId="{2610DA5D-7257-49F9-9562-8DC596F65502}" type="parTrans" cxnId="{E5D9D2FB-92E6-4A31-BA6A-E448C5CD2F69}">
      <dgm:prSet/>
      <dgm:spPr/>
      <dgm:t>
        <a:bodyPr/>
        <a:lstStyle/>
        <a:p>
          <a:endParaRPr lang="en-US"/>
        </a:p>
      </dgm:t>
    </dgm:pt>
    <dgm:pt modelId="{F670AE8E-BFBF-432B-B1D4-54D27D64EE97}" type="sibTrans" cxnId="{E5D9D2FB-92E6-4A31-BA6A-E448C5CD2F69}">
      <dgm:prSet/>
      <dgm:spPr/>
      <dgm:t>
        <a:bodyPr/>
        <a:lstStyle/>
        <a:p>
          <a:endParaRPr lang="en-US"/>
        </a:p>
      </dgm:t>
    </dgm:pt>
    <dgm:pt modelId="{7DCB4371-BC7D-4FE0-A6BE-1F74582011E9}">
      <dgm:prSet phldrT="[Text]"/>
      <dgm:spPr/>
      <dgm:t>
        <a:bodyPr/>
        <a:lstStyle/>
        <a:p>
          <a:r>
            <a:rPr lang="en-US" dirty="0" smtClean="0"/>
            <a:t>Participate in Special Projects &amp; Learning </a:t>
          </a:r>
          <a:r>
            <a:rPr lang="en-US" dirty="0" err="1" smtClean="0"/>
            <a:t>Collaboratives</a:t>
          </a:r>
          <a:r>
            <a:rPr lang="en-US" dirty="0" smtClean="0"/>
            <a:t>  </a:t>
          </a:r>
          <a:endParaRPr lang="en-US" dirty="0"/>
        </a:p>
      </dgm:t>
    </dgm:pt>
    <dgm:pt modelId="{0080F1AB-B570-4AF8-A6F5-FBE33E35B18E}" type="parTrans" cxnId="{6E02701D-6788-4BD7-A7F0-E959416E2FE9}">
      <dgm:prSet/>
      <dgm:spPr/>
      <dgm:t>
        <a:bodyPr/>
        <a:lstStyle/>
        <a:p>
          <a:endParaRPr lang="en-US"/>
        </a:p>
      </dgm:t>
    </dgm:pt>
    <dgm:pt modelId="{5B9119DF-8CA2-4B70-9471-6708F7B828F7}" type="sibTrans" cxnId="{6E02701D-6788-4BD7-A7F0-E959416E2FE9}">
      <dgm:prSet/>
      <dgm:spPr/>
      <dgm:t>
        <a:bodyPr/>
        <a:lstStyle/>
        <a:p>
          <a:endParaRPr lang="en-US"/>
        </a:p>
      </dgm:t>
    </dgm:pt>
    <dgm:pt modelId="{19F74853-B332-4B7E-B3C4-BD0D964907E2}">
      <dgm:prSet phldrT="[Text]"/>
      <dgm:spPr/>
      <dgm:t>
        <a:bodyPr/>
        <a:lstStyle/>
        <a:p>
          <a:endParaRPr lang="en-US" b="1" dirty="0"/>
        </a:p>
      </dgm:t>
    </dgm:pt>
    <dgm:pt modelId="{573FB347-02AD-4C55-AAED-413E38E828A2}" type="parTrans" cxnId="{8A6AC1A5-D52D-43DD-AD42-C46354D1C6AE}">
      <dgm:prSet/>
      <dgm:spPr/>
      <dgm:t>
        <a:bodyPr/>
        <a:lstStyle/>
        <a:p>
          <a:endParaRPr lang="en-US"/>
        </a:p>
      </dgm:t>
    </dgm:pt>
    <dgm:pt modelId="{3C5BAD4C-DDEA-49A7-9B10-0657FB49BC0A}" type="sibTrans" cxnId="{8A6AC1A5-D52D-43DD-AD42-C46354D1C6AE}">
      <dgm:prSet/>
      <dgm:spPr/>
      <dgm:t>
        <a:bodyPr/>
        <a:lstStyle/>
        <a:p>
          <a:endParaRPr lang="en-US"/>
        </a:p>
      </dgm:t>
    </dgm:pt>
    <dgm:pt modelId="{010D52BD-3F2D-45BE-B951-C392284F8FDC}">
      <dgm:prSet phldrT="[Text]"/>
      <dgm:spPr/>
      <dgm:t>
        <a:bodyPr/>
        <a:lstStyle/>
        <a:p>
          <a:r>
            <a:rPr lang="en-US" b="1" dirty="0" smtClean="0"/>
            <a:t>Community Integration Value </a:t>
          </a:r>
          <a:endParaRPr lang="en-US" b="1" dirty="0"/>
        </a:p>
      </dgm:t>
    </dgm:pt>
    <dgm:pt modelId="{DB186CBC-3789-48CE-84E4-0C17D54AEBB8}" type="parTrans" cxnId="{8873E3ED-9BDD-42E2-9C7F-8A2D93566464}">
      <dgm:prSet/>
      <dgm:spPr/>
      <dgm:t>
        <a:bodyPr/>
        <a:lstStyle/>
        <a:p>
          <a:endParaRPr lang="en-US"/>
        </a:p>
      </dgm:t>
    </dgm:pt>
    <dgm:pt modelId="{C7594D71-AD73-4BBC-BE7A-97576D2B48E5}" type="sibTrans" cxnId="{8873E3ED-9BDD-42E2-9C7F-8A2D93566464}">
      <dgm:prSet/>
      <dgm:spPr/>
      <dgm:t>
        <a:bodyPr/>
        <a:lstStyle/>
        <a:p>
          <a:endParaRPr lang="en-US"/>
        </a:p>
      </dgm:t>
    </dgm:pt>
    <dgm:pt modelId="{00DBAACE-1174-4674-96F7-C56635F1C2AB}">
      <dgm:prSet phldrT="[Text]"/>
      <dgm:spPr/>
      <dgm:t>
        <a:bodyPr/>
        <a:lstStyle/>
        <a:p>
          <a:r>
            <a:rPr lang="en-US" dirty="0" smtClean="0"/>
            <a:t>Prepare for VBP </a:t>
          </a:r>
          <a:endParaRPr lang="en-US" dirty="0"/>
        </a:p>
      </dgm:t>
    </dgm:pt>
    <dgm:pt modelId="{9C8EBEC4-EA37-43C5-9330-06393807EB36}" type="parTrans" cxnId="{E209BF1E-8204-47AD-A39B-69B730B5DB88}">
      <dgm:prSet/>
      <dgm:spPr/>
      <dgm:t>
        <a:bodyPr/>
        <a:lstStyle/>
        <a:p>
          <a:endParaRPr lang="en-US"/>
        </a:p>
      </dgm:t>
    </dgm:pt>
    <dgm:pt modelId="{86204B25-7B0A-4B67-B098-9F134566E2EF}" type="sibTrans" cxnId="{E209BF1E-8204-47AD-A39B-69B730B5DB88}">
      <dgm:prSet/>
      <dgm:spPr/>
      <dgm:t>
        <a:bodyPr/>
        <a:lstStyle/>
        <a:p>
          <a:endParaRPr lang="en-US"/>
        </a:p>
      </dgm:t>
    </dgm:pt>
    <dgm:pt modelId="{949DEE5A-2088-4616-ADCF-99F84203E347}">
      <dgm:prSet phldrT="[Text]"/>
      <dgm:spPr/>
      <dgm:t>
        <a:bodyPr/>
        <a:lstStyle/>
        <a:p>
          <a:r>
            <a:rPr lang="en-US" dirty="0" smtClean="0"/>
            <a:t>Prepare for VBP</a:t>
          </a:r>
          <a:endParaRPr lang="en-US" dirty="0"/>
        </a:p>
      </dgm:t>
    </dgm:pt>
    <dgm:pt modelId="{ABD9CA9C-1A16-40AC-AFF4-4FA7DDAC4310}" type="parTrans" cxnId="{4C97CC8E-B8C0-43DC-9B28-60EC50C32F07}">
      <dgm:prSet/>
      <dgm:spPr/>
      <dgm:t>
        <a:bodyPr/>
        <a:lstStyle/>
        <a:p>
          <a:endParaRPr lang="en-US"/>
        </a:p>
      </dgm:t>
    </dgm:pt>
    <dgm:pt modelId="{DB4F5047-D60E-4A5A-8042-84A91571A21B}" type="sibTrans" cxnId="{4C97CC8E-B8C0-43DC-9B28-60EC50C32F07}">
      <dgm:prSet/>
      <dgm:spPr/>
      <dgm:t>
        <a:bodyPr/>
        <a:lstStyle/>
        <a:p>
          <a:endParaRPr lang="en-US"/>
        </a:p>
      </dgm:t>
    </dgm:pt>
    <dgm:pt modelId="{E5030F0F-C438-4FAB-B31C-CFEAC2064CBC}" type="pres">
      <dgm:prSet presAssocID="{54DC9E1E-8B41-4B34-9D48-FC275F1ABC1C}" presName="Name0" presStyleCnt="0">
        <dgm:presLayoutVars>
          <dgm:dir/>
          <dgm:animLvl val="lvl"/>
          <dgm:resizeHandles val="exact"/>
        </dgm:presLayoutVars>
      </dgm:prSet>
      <dgm:spPr/>
      <dgm:t>
        <a:bodyPr/>
        <a:lstStyle/>
        <a:p>
          <a:endParaRPr lang="en-US"/>
        </a:p>
      </dgm:t>
    </dgm:pt>
    <dgm:pt modelId="{DB2E32AD-5000-489F-B0E7-813FF6CA499E}" type="pres">
      <dgm:prSet presAssocID="{DCA4B928-0E92-4F96-9B88-FCDECDD7A23A}" presName="composite" presStyleCnt="0"/>
      <dgm:spPr/>
    </dgm:pt>
    <dgm:pt modelId="{15703759-60EA-4922-84B1-46A3BD2DB78B}" type="pres">
      <dgm:prSet presAssocID="{DCA4B928-0E92-4F96-9B88-FCDECDD7A23A}" presName="parTx" presStyleLbl="alignNode1" presStyleIdx="0" presStyleCnt="2">
        <dgm:presLayoutVars>
          <dgm:chMax val="0"/>
          <dgm:chPref val="0"/>
          <dgm:bulletEnabled val="1"/>
        </dgm:presLayoutVars>
      </dgm:prSet>
      <dgm:spPr/>
      <dgm:t>
        <a:bodyPr/>
        <a:lstStyle/>
        <a:p>
          <a:endParaRPr lang="en-US"/>
        </a:p>
      </dgm:t>
    </dgm:pt>
    <dgm:pt modelId="{10BDDCA8-7763-4D33-A532-5F2E20A18948}" type="pres">
      <dgm:prSet presAssocID="{DCA4B928-0E92-4F96-9B88-FCDECDD7A23A}" presName="desTx" presStyleLbl="alignAccFollowNode1" presStyleIdx="0" presStyleCnt="2">
        <dgm:presLayoutVars>
          <dgm:bulletEnabled val="1"/>
        </dgm:presLayoutVars>
      </dgm:prSet>
      <dgm:spPr/>
      <dgm:t>
        <a:bodyPr/>
        <a:lstStyle/>
        <a:p>
          <a:endParaRPr lang="en-US"/>
        </a:p>
      </dgm:t>
    </dgm:pt>
    <dgm:pt modelId="{86DD4E99-10BC-44AB-AC3B-7A5440685820}" type="pres">
      <dgm:prSet presAssocID="{874958C8-4924-4BF2-91DA-9E61A6BB45D5}" presName="space" presStyleCnt="0"/>
      <dgm:spPr/>
    </dgm:pt>
    <dgm:pt modelId="{1A8E4749-C21C-4656-817A-545DE8B24A22}" type="pres">
      <dgm:prSet presAssocID="{8CD8574D-2B43-44DA-B30E-0DD659C72F60}" presName="composite" presStyleCnt="0"/>
      <dgm:spPr/>
    </dgm:pt>
    <dgm:pt modelId="{69268F44-32F0-4A85-A63C-EC4B273C22F3}" type="pres">
      <dgm:prSet presAssocID="{8CD8574D-2B43-44DA-B30E-0DD659C72F60}" presName="parTx" presStyleLbl="alignNode1" presStyleIdx="1" presStyleCnt="2">
        <dgm:presLayoutVars>
          <dgm:chMax val="0"/>
          <dgm:chPref val="0"/>
          <dgm:bulletEnabled val="1"/>
        </dgm:presLayoutVars>
      </dgm:prSet>
      <dgm:spPr/>
      <dgm:t>
        <a:bodyPr/>
        <a:lstStyle/>
        <a:p>
          <a:endParaRPr lang="en-US"/>
        </a:p>
      </dgm:t>
    </dgm:pt>
    <dgm:pt modelId="{02B44F8C-0903-4E65-8D45-98CCD03D2693}" type="pres">
      <dgm:prSet presAssocID="{8CD8574D-2B43-44DA-B30E-0DD659C72F60}" presName="desTx" presStyleLbl="alignAccFollowNode1" presStyleIdx="1" presStyleCnt="2">
        <dgm:presLayoutVars>
          <dgm:bulletEnabled val="1"/>
        </dgm:presLayoutVars>
      </dgm:prSet>
      <dgm:spPr/>
      <dgm:t>
        <a:bodyPr/>
        <a:lstStyle/>
        <a:p>
          <a:endParaRPr lang="en-US"/>
        </a:p>
      </dgm:t>
    </dgm:pt>
  </dgm:ptLst>
  <dgm:cxnLst>
    <dgm:cxn modelId="{3AAFE6D0-650D-4864-8BBF-4E286BDFA851}" type="presOf" srcId="{D59442DF-9E1A-4544-8A55-7DA4DAC9EA37}" destId="{10BDDCA8-7763-4D33-A532-5F2E20A18948}" srcOrd="0" destOrd="0" presId="urn:microsoft.com/office/officeart/2005/8/layout/hList1"/>
    <dgm:cxn modelId="{E0B5C9BC-3B9F-46B2-BE36-0314473BF736}" type="presOf" srcId="{CDB38C9C-2F27-41CD-B7C0-005DE523A6E1}" destId="{10BDDCA8-7763-4D33-A532-5F2E20A18948}" srcOrd="0" destOrd="2" presId="urn:microsoft.com/office/officeart/2005/8/layout/hList1"/>
    <dgm:cxn modelId="{4C97CC8E-B8C0-43DC-9B28-60EC50C32F07}" srcId="{8CD8574D-2B43-44DA-B30E-0DD659C72F60}" destId="{949DEE5A-2088-4616-ADCF-99F84203E347}" srcOrd="4" destOrd="0" parTransId="{ABD9CA9C-1A16-40AC-AFF4-4FA7DDAC4310}" sibTransId="{DB4F5047-D60E-4A5A-8042-84A91571A21B}"/>
    <dgm:cxn modelId="{C2AF908B-8829-4529-8F45-DB5B1254E84C}" type="presOf" srcId="{E98F7BB2-6765-4CD8-B99E-3560ED284A94}" destId="{02B44F8C-0903-4E65-8D45-98CCD03D2693}" srcOrd="0" destOrd="0" presId="urn:microsoft.com/office/officeart/2005/8/layout/hList1"/>
    <dgm:cxn modelId="{720353B4-4050-4631-A3D3-C04C369DCDD7}" srcId="{DCA4B928-0E92-4F96-9B88-FCDECDD7A23A}" destId="{CDB38C9C-2F27-41CD-B7C0-005DE523A6E1}" srcOrd="2" destOrd="0" parTransId="{C8D625A2-2DE2-4BEC-B1F1-175F7D498740}" sibTransId="{1E3E1532-4D41-48EB-8C66-B318F1F88718}"/>
    <dgm:cxn modelId="{94AA99A4-A1CC-4747-8F96-85AC3C382E63}" type="presOf" srcId="{DCA4B928-0E92-4F96-9B88-FCDECDD7A23A}" destId="{15703759-60EA-4922-84B1-46A3BD2DB78B}" srcOrd="0" destOrd="0" presId="urn:microsoft.com/office/officeart/2005/8/layout/hList1"/>
    <dgm:cxn modelId="{88BC728D-716B-4E01-852E-759BF8254802}" type="presOf" srcId="{2B46AE28-1768-438E-9FDB-6C22DA55B17B}" destId="{02B44F8C-0903-4E65-8D45-98CCD03D2693}" srcOrd="0" destOrd="6" presId="urn:microsoft.com/office/officeart/2005/8/layout/hList1"/>
    <dgm:cxn modelId="{E209BF1E-8204-47AD-A39B-69B730B5DB88}" srcId="{DCA4B928-0E92-4F96-9B88-FCDECDD7A23A}" destId="{00DBAACE-1174-4674-96F7-C56635F1C2AB}" srcOrd="4" destOrd="0" parTransId="{9C8EBEC4-EA37-43C5-9330-06393807EB36}" sibTransId="{86204B25-7B0A-4B67-B098-9F134566E2EF}"/>
    <dgm:cxn modelId="{6606620E-EC76-44AF-9D91-02712E91A6A4}" srcId="{DCA4B928-0E92-4F96-9B88-FCDECDD7A23A}" destId="{A0EB277D-EFC9-4CAD-A1EA-1E8FFF12F38C}" srcOrd="1" destOrd="0" parTransId="{49B4778B-9098-4971-AA29-FFBD84CCF17F}" sibTransId="{505F04BC-AD0B-47A0-BF43-B5F71225971B}"/>
    <dgm:cxn modelId="{28926979-6E36-47AC-80DE-3F67735E3DAF}" type="presOf" srcId="{2DE6D4FF-335D-43FF-B83F-26752E61C528}" destId="{02B44F8C-0903-4E65-8D45-98CCD03D2693}" srcOrd="0" destOrd="2" presId="urn:microsoft.com/office/officeart/2005/8/layout/hList1"/>
    <dgm:cxn modelId="{6E02701D-6788-4BD7-A7F0-E959416E2FE9}" srcId="{8CD8574D-2B43-44DA-B30E-0DD659C72F60}" destId="{7DCB4371-BC7D-4FE0-A6BE-1F74582011E9}" srcOrd="3" destOrd="0" parTransId="{0080F1AB-B570-4AF8-A6F5-FBE33E35B18E}" sibTransId="{5B9119DF-8CA2-4B70-9471-6708F7B828F7}"/>
    <dgm:cxn modelId="{68A3B2FC-E3C8-4A82-B636-57D5C0C26E42}" srcId="{54DC9E1E-8B41-4B34-9D48-FC275F1ABC1C}" destId="{DCA4B928-0E92-4F96-9B88-FCDECDD7A23A}" srcOrd="0" destOrd="0" parTransId="{A4C16177-BDA1-4F92-BD56-FE5E693166F8}" sibTransId="{874958C8-4924-4BF2-91DA-9E61A6BB45D5}"/>
    <dgm:cxn modelId="{FB84998C-1ECA-41FE-89FB-9BD907AF5B03}" srcId="{DCA4B928-0E92-4F96-9B88-FCDECDD7A23A}" destId="{3E20DC1E-B4E0-430C-A554-A32E7C80AFF1}" srcOrd="3" destOrd="0" parTransId="{6B88BBB2-4E0A-4E4C-AF7D-6D89AD486D5F}" sibTransId="{69B5A756-AC9B-4572-B596-544985249064}"/>
    <dgm:cxn modelId="{ED545C65-0558-46D9-9725-0B221EEB64C0}" type="presOf" srcId="{A0EB277D-EFC9-4CAD-A1EA-1E8FFF12F38C}" destId="{10BDDCA8-7763-4D33-A532-5F2E20A18948}" srcOrd="0" destOrd="1" presId="urn:microsoft.com/office/officeart/2005/8/layout/hList1"/>
    <dgm:cxn modelId="{6AF3F009-7141-4EB6-9DCE-18487B04A3BC}" srcId="{8CD8574D-2B43-44DA-B30E-0DD659C72F60}" destId="{E98F7BB2-6765-4CD8-B99E-3560ED284A94}" srcOrd="0" destOrd="0" parTransId="{758B1E0D-FF61-430D-AC75-506E811F6E6C}" sibTransId="{27DE3758-6241-43D4-A623-A55B3F1F2F19}"/>
    <dgm:cxn modelId="{01856961-A5DD-46BC-AD8F-7F3AC7631DC4}" type="presOf" srcId="{D2F384E2-49F8-4330-AB5F-7C961DCB0F84}" destId="{10BDDCA8-7763-4D33-A532-5F2E20A18948}" srcOrd="0" destOrd="5" presId="urn:microsoft.com/office/officeart/2005/8/layout/hList1"/>
    <dgm:cxn modelId="{A4DAA133-2519-43B4-90D1-417C7ED56FBB}" type="presOf" srcId="{00DBAACE-1174-4674-96F7-C56635F1C2AB}" destId="{10BDDCA8-7763-4D33-A532-5F2E20A18948}" srcOrd="0" destOrd="4" presId="urn:microsoft.com/office/officeart/2005/8/layout/hList1"/>
    <dgm:cxn modelId="{8A6AC1A5-D52D-43DD-AD42-C46354D1C6AE}" srcId="{DCA4B928-0E92-4F96-9B88-FCDECDD7A23A}" destId="{19F74853-B332-4B7E-B3C4-BD0D964907E2}" srcOrd="7" destOrd="0" parTransId="{573FB347-02AD-4C55-AAED-413E38E828A2}" sibTransId="{3C5BAD4C-DDEA-49A7-9B10-0657FB49BC0A}"/>
    <dgm:cxn modelId="{6AF9737C-172E-4220-9AE8-A4454711465A}" type="presOf" srcId="{8CD8574D-2B43-44DA-B30E-0DD659C72F60}" destId="{69268F44-32F0-4A85-A63C-EC4B273C22F3}" srcOrd="0" destOrd="0" presId="urn:microsoft.com/office/officeart/2005/8/layout/hList1"/>
    <dgm:cxn modelId="{19C4C06E-79F5-4B72-B133-4238CAF1D423}" srcId="{8CD8574D-2B43-44DA-B30E-0DD659C72F60}" destId="{9E42813C-410C-4EF4-AD6D-ED1BBA9C1C3F}" srcOrd="5" destOrd="0" parTransId="{3E87DC58-CA42-4EA7-A55E-01E9FA5F399E}" sibTransId="{BF099947-E15A-4B16-B2AF-76F5964056C1}"/>
    <dgm:cxn modelId="{28414442-37C5-4850-889E-DB963D9BFA10}" type="presOf" srcId="{949DEE5A-2088-4616-ADCF-99F84203E347}" destId="{02B44F8C-0903-4E65-8D45-98CCD03D2693}" srcOrd="0" destOrd="4" presId="urn:microsoft.com/office/officeart/2005/8/layout/hList1"/>
    <dgm:cxn modelId="{CF2CC9CD-3D61-42AC-9313-542B57333669}" type="presOf" srcId="{54DC9E1E-8B41-4B34-9D48-FC275F1ABC1C}" destId="{E5030F0F-C438-4FAB-B31C-CFEAC2064CBC}" srcOrd="0" destOrd="0" presId="urn:microsoft.com/office/officeart/2005/8/layout/hList1"/>
    <dgm:cxn modelId="{8DAFE326-9F62-40EE-998D-3F34E53F4AEA}" type="presOf" srcId="{7DCB4371-BC7D-4FE0-A6BE-1F74582011E9}" destId="{02B44F8C-0903-4E65-8D45-98CCD03D2693}" srcOrd="0" destOrd="3" presId="urn:microsoft.com/office/officeart/2005/8/layout/hList1"/>
    <dgm:cxn modelId="{AABBCD34-B0CA-4D7B-86EB-9360C77F34EF}" type="presOf" srcId="{19F74853-B332-4B7E-B3C4-BD0D964907E2}" destId="{10BDDCA8-7763-4D33-A532-5F2E20A18948}" srcOrd="0" destOrd="7" presId="urn:microsoft.com/office/officeart/2005/8/layout/hList1"/>
    <dgm:cxn modelId="{82CCAF86-85BC-4B1A-8B2E-A971116C134C}" srcId="{8CD8574D-2B43-44DA-B30E-0DD659C72F60}" destId="{2B46AE28-1768-438E-9FDB-6C22DA55B17B}" srcOrd="6" destOrd="0" parTransId="{5E4919CB-77A4-4037-ACA9-C162DFD180B4}" sibTransId="{91970B1C-92C0-4ECA-8C00-4B7F505C8C58}"/>
    <dgm:cxn modelId="{317914F5-E0F9-454C-826C-978B6A66712F}" srcId="{8CD8574D-2B43-44DA-B30E-0DD659C72F60}" destId="{59F3B9D6-5BEC-455E-A42A-C37BECEA70B9}" srcOrd="1" destOrd="0" parTransId="{3061A9B6-827C-47F5-8EC1-82B73F450B1B}" sibTransId="{649029F5-433B-4574-BCBB-B179B67118B4}"/>
    <dgm:cxn modelId="{22A5105E-64B2-46B8-BC80-FB14805FD7EA}" srcId="{54DC9E1E-8B41-4B34-9D48-FC275F1ABC1C}" destId="{8CD8574D-2B43-44DA-B30E-0DD659C72F60}" srcOrd="1" destOrd="0" parTransId="{523B2C71-9869-410E-B070-01228F3E64C9}" sibTransId="{F2625DBD-5754-461D-B2A6-DD8868863894}"/>
    <dgm:cxn modelId="{8873E3ED-9BDD-42E2-9C7F-8A2D93566464}" srcId="{DCA4B928-0E92-4F96-9B88-FCDECDD7A23A}" destId="{010D52BD-3F2D-45BE-B951-C392284F8FDC}" srcOrd="6" destOrd="0" parTransId="{DB186CBC-3789-48CE-84E4-0C17D54AEBB8}" sibTransId="{C7594D71-AD73-4BBC-BE7A-97576D2B48E5}"/>
    <dgm:cxn modelId="{1DC491D6-AD10-47D2-92B2-024DA0791D21}" srcId="{DCA4B928-0E92-4F96-9B88-FCDECDD7A23A}" destId="{D59442DF-9E1A-4544-8A55-7DA4DAC9EA37}" srcOrd="0" destOrd="0" parTransId="{31CDED7D-C74A-4FA0-8B15-B4AAB3D773F7}" sibTransId="{1D893024-E2E3-4C2F-A25E-B6890490DA30}"/>
    <dgm:cxn modelId="{DDDCA54B-159F-4E71-816A-B064F171FAEE}" srcId="{8CD8574D-2B43-44DA-B30E-0DD659C72F60}" destId="{2DE6D4FF-335D-43FF-B83F-26752E61C528}" srcOrd="2" destOrd="0" parTransId="{314C8FDA-8937-43DE-9CA4-149097F3BBAC}" sibTransId="{8C6288FB-ED3F-4DA9-8D90-1E5A605A9C8C}"/>
    <dgm:cxn modelId="{8A6A98B6-CBCD-4DAA-AC87-00385CB6D0D4}" type="presOf" srcId="{9E42813C-410C-4EF4-AD6D-ED1BBA9C1C3F}" destId="{02B44F8C-0903-4E65-8D45-98CCD03D2693}" srcOrd="0" destOrd="5" presId="urn:microsoft.com/office/officeart/2005/8/layout/hList1"/>
    <dgm:cxn modelId="{9B62E5AA-8C20-4FDD-94EE-4311E78E8D85}" type="presOf" srcId="{59F3B9D6-5BEC-455E-A42A-C37BECEA70B9}" destId="{02B44F8C-0903-4E65-8D45-98CCD03D2693}" srcOrd="0" destOrd="1" presId="urn:microsoft.com/office/officeart/2005/8/layout/hList1"/>
    <dgm:cxn modelId="{E65090AA-D480-46B9-9FA2-45BF09478057}" type="presOf" srcId="{010D52BD-3F2D-45BE-B951-C392284F8FDC}" destId="{10BDDCA8-7763-4D33-A532-5F2E20A18948}" srcOrd="0" destOrd="6" presId="urn:microsoft.com/office/officeart/2005/8/layout/hList1"/>
    <dgm:cxn modelId="{E5D9D2FB-92E6-4A31-BA6A-E448C5CD2F69}" srcId="{DCA4B928-0E92-4F96-9B88-FCDECDD7A23A}" destId="{D2F384E2-49F8-4330-AB5F-7C961DCB0F84}" srcOrd="5" destOrd="0" parTransId="{2610DA5D-7257-49F9-9562-8DC596F65502}" sibTransId="{F670AE8E-BFBF-432B-B1D4-54D27D64EE97}"/>
    <dgm:cxn modelId="{8D75C950-9A0D-4104-9D97-A6E073798E1B}" type="presOf" srcId="{3E20DC1E-B4E0-430C-A554-A32E7C80AFF1}" destId="{10BDDCA8-7763-4D33-A532-5F2E20A18948}" srcOrd="0" destOrd="3" presId="urn:microsoft.com/office/officeart/2005/8/layout/hList1"/>
    <dgm:cxn modelId="{D1A81B44-AC98-4C2E-A33F-9E10E1DF67E7}" type="presParOf" srcId="{E5030F0F-C438-4FAB-B31C-CFEAC2064CBC}" destId="{DB2E32AD-5000-489F-B0E7-813FF6CA499E}" srcOrd="0" destOrd="0" presId="urn:microsoft.com/office/officeart/2005/8/layout/hList1"/>
    <dgm:cxn modelId="{35953902-3AA3-4471-813D-DD1685350733}" type="presParOf" srcId="{DB2E32AD-5000-489F-B0E7-813FF6CA499E}" destId="{15703759-60EA-4922-84B1-46A3BD2DB78B}" srcOrd="0" destOrd="0" presId="urn:microsoft.com/office/officeart/2005/8/layout/hList1"/>
    <dgm:cxn modelId="{48A9CD52-23D9-47CE-97B0-986DA11DCB85}" type="presParOf" srcId="{DB2E32AD-5000-489F-B0E7-813FF6CA499E}" destId="{10BDDCA8-7763-4D33-A532-5F2E20A18948}" srcOrd="1" destOrd="0" presId="urn:microsoft.com/office/officeart/2005/8/layout/hList1"/>
    <dgm:cxn modelId="{C870FC47-ADC0-46AA-9665-F908424EE6AF}" type="presParOf" srcId="{E5030F0F-C438-4FAB-B31C-CFEAC2064CBC}" destId="{86DD4E99-10BC-44AB-AC3B-7A5440685820}" srcOrd="1" destOrd="0" presId="urn:microsoft.com/office/officeart/2005/8/layout/hList1"/>
    <dgm:cxn modelId="{4696FE9A-F18A-4A60-8AA1-DFA1A83B2CE1}" type="presParOf" srcId="{E5030F0F-C438-4FAB-B31C-CFEAC2064CBC}" destId="{1A8E4749-C21C-4656-817A-545DE8B24A22}" srcOrd="2" destOrd="0" presId="urn:microsoft.com/office/officeart/2005/8/layout/hList1"/>
    <dgm:cxn modelId="{1355BD31-9A30-4B58-8C89-96B78BEEA9B5}" type="presParOf" srcId="{1A8E4749-C21C-4656-817A-545DE8B24A22}" destId="{69268F44-32F0-4A85-A63C-EC4B273C22F3}" srcOrd="0" destOrd="0" presId="urn:microsoft.com/office/officeart/2005/8/layout/hList1"/>
    <dgm:cxn modelId="{678D0573-6017-41B3-85FE-3061C00E95CA}" type="presParOf" srcId="{1A8E4749-C21C-4656-817A-545DE8B24A22}" destId="{02B44F8C-0903-4E65-8D45-98CCD03D269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73DB42-2460-40BE-B7A6-358710C9E5EF}"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0FEFE97D-5A0E-4C56-BEC1-318F8495E9F5}">
      <dgm:prSet phldrT="[Text]"/>
      <dgm:spPr>
        <a:solidFill>
          <a:srgbClr val="C00000"/>
        </a:solidFill>
      </dgm:spPr>
      <dgm:t>
        <a:bodyPr/>
        <a:lstStyle/>
        <a:p>
          <a:r>
            <a:rPr lang="en-US" dirty="0" smtClean="0"/>
            <a:t>Areas containing the first quintile of high Medicaid inpatient and emergency department utilization.  </a:t>
          </a:r>
          <a:endParaRPr lang="en-US" dirty="0"/>
        </a:p>
      </dgm:t>
    </dgm:pt>
    <dgm:pt modelId="{EED63037-40B9-4918-AEAD-9DD0B5A6C095}" type="parTrans" cxnId="{4C819FB0-5A78-4DE3-B27F-A296D385D166}">
      <dgm:prSet/>
      <dgm:spPr/>
      <dgm:t>
        <a:bodyPr/>
        <a:lstStyle/>
        <a:p>
          <a:endParaRPr lang="en-US"/>
        </a:p>
      </dgm:t>
    </dgm:pt>
    <dgm:pt modelId="{9625E46B-85DD-4378-9412-4635A8573C7E}" type="sibTrans" cxnId="{4C819FB0-5A78-4DE3-B27F-A296D385D166}">
      <dgm:prSet/>
      <dgm:spPr/>
      <dgm:t>
        <a:bodyPr/>
        <a:lstStyle/>
        <a:p>
          <a:endParaRPr lang="en-US"/>
        </a:p>
      </dgm:t>
    </dgm:pt>
    <dgm:pt modelId="{E27A386E-A8D7-4AE9-BD3F-459D67D991D0}">
      <dgm:prSet phldrT="[Text]"/>
      <dgm:spPr>
        <a:solidFill>
          <a:schemeClr val="accent4">
            <a:lumMod val="75000"/>
          </a:schemeClr>
        </a:solidFill>
      </dgm:spPr>
      <dgm:t>
        <a:bodyPr/>
        <a:lstStyle/>
        <a:p>
          <a:r>
            <a:rPr lang="en-US" dirty="0" smtClean="0"/>
            <a:t>Areas that had similar race and ethnicity characteristics. </a:t>
          </a:r>
          <a:endParaRPr lang="en-US" dirty="0"/>
        </a:p>
      </dgm:t>
    </dgm:pt>
    <dgm:pt modelId="{010D8286-C7C3-4A33-9D16-670EC8725CDD}" type="parTrans" cxnId="{15D7B844-E6A7-470E-9B31-C806B4B6B2EE}">
      <dgm:prSet/>
      <dgm:spPr/>
      <dgm:t>
        <a:bodyPr/>
        <a:lstStyle/>
        <a:p>
          <a:endParaRPr lang="en-US"/>
        </a:p>
      </dgm:t>
    </dgm:pt>
    <dgm:pt modelId="{D5184373-C9F6-421A-ADF4-F8F0525C4BD2}" type="sibTrans" cxnId="{15D7B844-E6A7-470E-9B31-C806B4B6B2EE}">
      <dgm:prSet/>
      <dgm:spPr/>
      <dgm:t>
        <a:bodyPr/>
        <a:lstStyle/>
        <a:p>
          <a:endParaRPr lang="en-US"/>
        </a:p>
      </dgm:t>
    </dgm:pt>
    <dgm:pt modelId="{E36BF71A-806E-4422-8095-23B6FFB6FA8B}">
      <dgm:prSet phldrT="[Text]"/>
      <dgm:spPr>
        <a:solidFill>
          <a:schemeClr val="accent1">
            <a:lumMod val="60000"/>
            <a:lumOff val="40000"/>
          </a:schemeClr>
        </a:solidFill>
      </dgm:spPr>
      <dgm:t>
        <a:bodyPr/>
        <a:lstStyle/>
        <a:p>
          <a:r>
            <a:rPr lang="en-US" dirty="0" smtClean="0"/>
            <a:t>Ambulatory Sensitive Conditions, Readmissions, and Behavioral Health.  </a:t>
          </a:r>
          <a:endParaRPr lang="en-US" dirty="0"/>
        </a:p>
      </dgm:t>
    </dgm:pt>
    <dgm:pt modelId="{399AAC49-64B5-4AAB-8BA9-4F2C0A029461}" type="parTrans" cxnId="{B99B686E-475E-4C15-B3CF-730CE156323E}">
      <dgm:prSet/>
      <dgm:spPr/>
      <dgm:t>
        <a:bodyPr/>
        <a:lstStyle/>
        <a:p>
          <a:endParaRPr lang="en-US"/>
        </a:p>
      </dgm:t>
    </dgm:pt>
    <dgm:pt modelId="{93898C9B-8B46-476F-8F8A-A42A63474836}" type="sibTrans" cxnId="{B99B686E-475E-4C15-B3CF-730CE156323E}">
      <dgm:prSet/>
      <dgm:spPr/>
      <dgm:t>
        <a:bodyPr/>
        <a:lstStyle/>
        <a:p>
          <a:endParaRPr lang="en-US"/>
        </a:p>
      </dgm:t>
    </dgm:pt>
    <dgm:pt modelId="{E8EE316B-37A1-4F7C-B2FD-A7D310CFA4C0}">
      <dgm:prSet/>
      <dgm:spPr>
        <a:solidFill>
          <a:schemeClr val="accent3"/>
        </a:solidFill>
      </dgm:spPr>
      <dgm:t>
        <a:bodyPr/>
        <a:lstStyle/>
        <a:p>
          <a:r>
            <a:rPr lang="en-US" dirty="0" smtClean="0"/>
            <a:t>Areas with high rates of Medicaid utilization and high density of Medicaid recipients. </a:t>
          </a:r>
          <a:endParaRPr lang="en-US" dirty="0"/>
        </a:p>
      </dgm:t>
    </dgm:pt>
    <dgm:pt modelId="{439C0DE9-825E-49E8-AF7F-BCC3DB180443}" type="parTrans" cxnId="{BAAB6959-80CF-463A-9085-8BF04F658F61}">
      <dgm:prSet/>
      <dgm:spPr/>
      <dgm:t>
        <a:bodyPr/>
        <a:lstStyle/>
        <a:p>
          <a:endParaRPr lang="en-US"/>
        </a:p>
      </dgm:t>
    </dgm:pt>
    <dgm:pt modelId="{FC58AE82-039A-4E56-9CCD-D18747217825}" type="sibTrans" cxnId="{BAAB6959-80CF-463A-9085-8BF04F658F61}">
      <dgm:prSet/>
      <dgm:spPr/>
      <dgm:t>
        <a:bodyPr/>
        <a:lstStyle/>
        <a:p>
          <a:endParaRPr lang="en-US"/>
        </a:p>
      </dgm:t>
    </dgm:pt>
    <dgm:pt modelId="{0BD11D21-C6E4-4B44-8664-C3E84D43A27F}" type="pres">
      <dgm:prSet presAssocID="{4F73DB42-2460-40BE-B7A6-358710C9E5EF}" presName="linear" presStyleCnt="0">
        <dgm:presLayoutVars>
          <dgm:dir/>
          <dgm:resizeHandles val="exact"/>
        </dgm:presLayoutVars>
      </dgm:prSet>
      <dgm:spPr/>
      <dgm:t>
        <a:bodyPr/>
        <a:lstStyle/>
        <a:p>
          <a:endParaRPr lang="en-US"/>
        </a:p>
      </dgm:t>
    </dgm:pt>
    <dgm:pt modelId="{9EC2CFA6-2606-4A7B-8FC8-DC2C2A199A82}" type="pres">
      <dgm:prSet presAssocID="{0FEFE97D-5A0E-4C56-BEC1-318F8495E9F5}" presName="comp" presStyleCnt="0"/>
      <dgm:spPr/>
    </dgm:pt>
    <dgm:pt modelId="{78A57074-99D6-4BBA-8BCB-ADB7C60E4D29}" type="pres">
      <dgm:prSet presAssocID="{0FEFE97D-5A0E-4C56-BEC1-318F8495E9F5}" presName="box" presStyleLbl="node1" presStyleIdx="0" presStyleCnt="4"/>
      <dgm:spPr/>
      <dgm:t>
        <a:bodyPr/>
        <a:lstStyle/>
        <a:p>
          <a:endParaRPr lang="en-US"/>
        </a:p>
      </dgm:t>
    </dgm:pt>
    <dgm:pt modelId="{7CE20CAF-C6FD-49EC-A23C-9F0C7199F771}" type="pres">
      <dgm:prSet presAssocID="{0FEFE97D-5A0E-4C56-BEC1-318F8495E9F5}" presName="img" presStyleLbl="fgImgPlace1" presStyleIdx="0" presStyleCnt="4"/>
      <dgm:spPr>
        <a:solidFill>
          <a:srgbClr val="C00000"/>
        </a:solidFill>
      </dgm:spPr>
    </dgm:pt>
    <dgm:pt modelId="{D3280CA8-748D-4819-80D9-6F744357D335}" type="pres">
      <dgm:prSet presAssocID="{0FEFE97D-5A0E-4C56-BEC1-318F8495E9F5}" presName="text" presStyleLbl="node1" presStyleIdx="0" presStyleCnt="4">
        <dgm:presLayoutVars>
          <dgm:bulletEnabled val="1"/>
        </dgm:presLayoutVars>
      </dgm:prSet>
      <dgm:spPr/>
      <dgm:t>
        <a:bodyPr/>
        <a:lstStyle/>
        <a:p>
          <a:endParaRPr lang="en-US"/>
        </a:p>
      </dgm:t>
    </dgm:pt>
    <dgm:pt modelId="{F487A338-075C-4D11-9053-F163169587C7}" type="pres">
      <dgm:prSet presAssocID="{9625E46B-85DD-4378-9412-4635A8573C7E}" presName="spacer" presStyleCnt="0"/>
      <dgm:spPr/>
    </dgm:pt>
    <dgm:pt modelId="{1304A418-5E47-4BC1-9689-D5C2D748B130}" type="pres">
      <dgm:prSet presAssocID="{E8EE316B-37A1-4F7C-B2FD-A7D310CFA4C0}" presName="comp" presStyleCnt="0"/>
      <dgm:spPr/>
    </dgm:pt>
    <dgm:pt modelId="{F117596A-CED2-4771-AFCF-49FB589767A0}" type="pres">
      <dgm:prSet presAssocID="{E8EE316B-37A1-4F7C-B2FD-A7D310CFA4C0}" presName="box" presStyleLbl="node1" presStyleIdx="1" presStyleCnt="4"/>
      <dgm:spPr/>
      <dgm:t>
        <a:bodyPr/>
        <a:lstStyle/>
        <a:p>
          <a:endParaRPr lang="en-US"/>
        </a:p>
      </dgm:t>
    </dgm:pt>
    <dgm:pt modelId="{6E6DD19D-C53D-4567-A76F-E2C1B8A87596}" type="pres">
      <dgm:prSet presAssocID="{E8EE316B-37A1-4F7C-B2FD-A7D310CFA4C0}" presName="img" presStyleLbl="fgImgPlace1" presStyleIdx="1" presStyleCnt="4"/>
      <dgm:spPr/>
    </dgm:pt>
    <dgm:pt modelId="{F64516ED-740C-4A90-AC60-34AF4A0C2DDF}" type="pres">
      <dgm:prSet presAssocID="{E8EE316B-37A1-4F7C-B2FD-A7D310CFA4C0}" presName="text" presStyleLbl="node1" presStyleIdx="1" presStyleCnt="4">
        <dgm:presLayoutVars>
          <dgm:bulletEnabled val="1"/>
        </dgm:presLayoutVars>
      </dgm:prSet>
      <dgm:spPr/>
      <dgm:t>
        <a:bodyPr/>
        <a:lstStyle/>
        <a:p>
          <a:endParaRPr lang="en-US"/>
        </a:p>
      </dgm:t>
    </dgm:pt>
    <dgm:pt modelId="{EAD4EC4B-5361-4C81-9893-1CC575C8BF4C}" type="pres">
      <dgm:prSet presAssocID="{FC58AE82-039A-4E56-9CCD-D18747217825}" presName="spacer" presStyleCnt="0"/>
      <dgm:spPr/>
    </dgm:pt>
    <dgm:pt modelId="{52135708-5114-474D-BEFA-39061B8C26AD}" type="pres">
      <dgm:prSet presAssocID="{E27A386E-A8D7-4AE9-BD3F-459D67D991D0}" presName="comp" presStyleCnt="0"/>
      <dgm:spPr/>
    </dgm:pt>
    <dgm:pt modelId="{A0249FA7-0852-43FB-8577-0BB4D34CFE16}" type="pres">
      <dgm:prSet presAssocID="{E27A386E-A8D7-4AE9-BD3F-459D67D991D0}" presName="box" presStyleLbl="node1" presStyleIdx="2" presStyleCnt="4"/>
      <dgm:spPr/>
      <dgm:t>
        <a:bodyPr/>
        <a:lstStyle/>
        <a:p>
          <a:endParaRPr lang="en-US"/>
        </a:p>
      </dgm:t>
    </dgm:pt>
    <dgm:pt modelId="{D6C76D73-CF83-4F75-8F87-06DA13C327B1}" type="pres">
      <dgm:prSet presAssocID="{E27A386E-A8D7-4AE9-BD3F-459D67D991D0}" presName="img" presStyleLbl="fgImgPlace1" presStyleIdx="2" presStyleCnt="4"/>
      <dgm:spPr/>
    </dgm:pt>
    <dgm:pt modelId="{E5B89C93-B953-4947-BB7D-C501AEC0C5A3}" type="pres">
      <dgm:prSet presAssocID="{E27A386E-A8D7-4AE9-BD3F-459D67D991D0}" presName="text" presStyleLbl="node1" presStyleIdx="2" presStyleCnt="4">
        <dgm:presLayoutVars>
          <dgm:bulletEnabled val="1"/>
        </dgm:presLayoutVars>
      </dgm:prSet>
      <dgm:spPr/>
      <dgm:t>
        <a:bodyPr/>
        <a:lstStyle/>
        <a:p>
          <a:endParaRPr lang="en-US"/>
        </a:p>
      </dgm:t>
    </dgm:pt>
    <dgm:pt modelId="{FA072AF3-889C-45DC-99A6-923AD7565345}" type="pres">
      <dgm:prSet presAssocID="{D5184373-C9F6-421A-ADF4-F8F0525C4BD2}" presName="spacer" presStyleCnt="0"/>
      <dgm:spPr/>
    </dgm:pt>
    <dgm:pt modelId="{9E934BF8-4BF6-4DD1-8B0A-74276E10E90C}" type="pres">
      <dgm:prSet presAssocID="{E36BF71A-806E-4422-8095-23B6FFB6FA8B}" presName="comp" presStyleCnt="0"/>
      <dgm:spPr/>
    </dgm:pt>
    <dgm:pt modelId="{D4B52937-B571-4024-AF6C-369DC5F4CB6D}" type="pres">
      <dgm:prSet presAssocID="{E36BF71A-806E-4422-8095-23B6FFB6FA8B}" presName="box" presStyleLbl="node1" presStyleIdx="3" presStyleCnt="4"/>
      <dgm:spPr/>
      <dgm:t>
        <a:bodyPr/>
        <a:lstStyle/>
        <a:p>
          <a:endParaRPr lang="en-US"/>
        </a:p>
      </dgm:t>
    </dgm:pt>
    <dgm:pt modelId="{A7BBD7BC-8E87-40C9-AB9D-AB382472E9E1}" type="pres">
      <dgm:prSet presAssocID="{E36BF71A-806E-4422-8095-23B6FFB6FA8B}" presName="img" presStyleLbl="fgImgPlace1" presStyleIdx="3" presStyleCnt="4"/>
      <dgm:spPr/>
    </dgm:pt>
    <dgm:pt modelId="{AA6EF42C-57C7-452A-9706-45033F555ABB}" type="pres">
      <dgm:prSet presAssocID="{E36BF71A-806E-4422-8095-23B6FFB6FA8B}" presName="text" presStyleLbl="node1" presStyleIdx="3" presStyleCnt="4">
        <dgm:presLayoutVars>
          <dgm:bulletEnabled val="1"/>
        </dgm:presLayoutVars>
      </dgm:prSet>
      <dgm:spPr/>
      <dgm:t>
        <a:bodyPr/>
        <a:lstStyle/>
        <a:p>
          <a:endParaRPr lang="en-US"/>
        </a:p>
      </dgm:t>
    </dgm:pt>
  </dgm:ptLst>
  <dgm:cxnLst>
    <dgm:cxn modelId="{A5401473-D708-488F-9906-C98574D29692}" type="presOf" srcId="{E36BF71A-806E-4422-8095-23B6FFB6FA8B}" destId="{AA6EF42C-57C7-452A-9706-45033F555ABB}" srcOrd="1" destOrd="0" presId="urn:microsoft.com/office/officeart/2005/8/layout/vList4"/>
    <dgm:cxn modelId="{4C819FB0-5A78-4DE3-B27F-A296D385D166}" srcId="{4F73DB42-2460-40BE-B7A6-358710C9E5EF}" destId="{0FEFE97D-5A0E-4C56-BEC1-318F8495E9F5}" srcOrd="0" destOrd="0" parTransId="{EED63037-40B9-4918-AEAD-9DD0B5A6C095}" sibTransId="{9625E46B-85DD-4378-9412-4635A8573C7E}"/>
    <dgm:cxn modelId="{90BE4AAD-ADF5-4877-B4DF-DCF681B2B654}" type="presOf" srcId="{E8EE316B-37A1-4F7C-B2FD-A7D310CFA4C0}" destId="{F117596A-CED2-4771-AFCF-49FB589767A0}" srcOrd="0" destOrd="0" presId="urn:microsoft.com/office/officeart/2005/8/layout/vList4"/>
    <dgm:cxn modelId="{68B45BAE-3515-472A-9996-B5DD6BDD7798}" type="presOf" srcId="{E36BF71A-806E-4422-8095-23B6FFB6FA8B}" destId="{D4B52937-B571-4024-AF6C-369DC5F4CB6D}" srcOrd="0" destOrd="0" presId="urn:microsoft.com/office/officeart/2005/8/layout/vList4"/>
    <dgm:cxn modelId="{DD5C5075-E742-4702-A5E4-F2D9E9C0DCEC}" type="presOf" srcId="{4F73DB42-2460-40BE-B7A6-358710C9E5EF}" destId="{0BD11D21-C6E4-4B44-8664-C3E84D43A27F}" srcOrd="0" destOrd="0" presId="urn:microsoft.com/office/officeart/2005/8/layout/vList4"/>
    <dgm:cxn modelId="{A25613C0-E033-4A4D-803C-9B652B7BDC2C}" type="presOf" srcId="{E27A386E-A8D7-4AE9-BD3F-459D67D991D0}" destId="{A0249FA7-0852-43FB-8577-0BB4D34CFE16}" srcOrd="0" destOrd="0" presId="urn:microsoft.com/office/officeart/2005/8/layout/vList4"/>
    <dgm:cxn modelId="{B99B686E-475E-4C15-B3CF-730CE156323E}" srcId="{4F73DB42-2460-40BE-B7A6-358710C9E5EF}" destId="{E36BF71A-806E-4422-8095-23B6FFB6FA8B}" srcOrd="3" destOrd="0" parTransId="{399AAC49-64B5-4AAB-8BA9-4F2C0A029461}" sibTransId="{93898C9B-8B46-476F-8F8A-A42A63474836}"/>
    <dgm:cxn modelId="{8B22341B-B4AA-459A-889A-478FDB6C4F65}" type="presOf" srcId="{0FEFE97D-5A0E-4C56-BEC1-318F8495E9F5}" destId="{78A57074-99D6-4BBA-8BCB-ADB7C60E4D29}" srcOrd="0" destOrd="0" presId="urn:microsoft.com/office/officeart/2005/8/layout/vList4"/>
    <dgm:cxn modelId="{53603101-5EE3-484C-A084-011FE92C1866}" type="presOf" srcId="{E8EE316B-37A1-4F7C-B2FD-A7D310CFA4C0}" destId="{F64516ED-740C-4A90-AC60-34AF4A0C2DDF}" srcOrd="1" destOrd="0" presId="urn:microsoft.com/office/officeart/2005/8/layout/vList4"/>
    <dgm:cxn modelId="{15D7B844-E6A7-470E-9B31-C806B4B6B2EE}" srcId="{4F73DB42-2460-40BE-B7A6-358710C9E5EF}" destId="{E27A386E-A8D7-4AE9-BD3F-459D67D991D0}" srcOrd="2" destOrd="0" parTransId="{010D8286-C7C3-4A33-9D16-670EC8725CDD}" sibTransId="{D5184373-C9F6-421A-ADF4-F8F0525C4BD2}"/>
    <dgm:cxn modelId="{BAAB6959-80CF-463A-9085-8BF04F658F61}" srcId="{4F73DB42-2460-40BE-B7A6-358710C9E5EF}" destId="{E8EE316B-37A1-4F7C-B2FD-A7D310CFA4C0}" srcOrd="1" destOrd="0" parTransId="{439C0DE9-825E-49E8-AF7F-BCC3DB180443}" sibTransId="{FC58AE82-039A-4E56-9CCD-D18747217825}"/>
    <dgm:cxn modelId="{B5910FB8-9EE5-4428-A6D1-A13796B2675B}" type="presOf" srcId="{E27A386E-A8D7-4AE9-BD3F-459D67D991D0}" destId="{E5B89C93-B953-4947-BB7D-C501AEC0C5A3}" srcOrd="1" destOrd="0" presId="urn:microsoft.com/office/officeart/2005/8/layout/vList4"/>
    <dgm:cxn modelId="{57491093-6318-46F0-BEE9-6DD5435D2C0F}" type="presOf" srcId="{0FEFE97D-5A0E-4C56-BEC1-318F8495E9F5}" destId="{D3280CA8-748D-4819-80D9-6F744357D335}" srcOrd="1" destOrd="0" presId="urn:microsoft.com/office/officeart/2005/8/layout/vList4"/>
    <dgm:cxn modelId="{B144D560-F7A2-46F9-AC53-F2A7E7377263}" type="presParOf" srcId="{0BD11D21-C6E4-4B44-8664-C3E84D43A27F}" destId="{9EC2CFA6-2606-4A7B-8FC8-DC2C2A199A82}" srcOrd="0" destOrd="0" presId="urn:microsoft.com/office/officeart/2005/8/layout/vList4"/>
    <dgm:cxn modelId="{FE3F13E9-42A0-402E-B3BF-D9454A197E73}" type="presParOf" srcId="{9EC2CFA6-2606-4A7B-8FC8-DC2C2A199A82}" destId="{78A57074-99D6-4BBA-8BCB-ADB7C60E4D29}" srcOrd="0" destOrd="0" presId="urn:microsoft.com/office/officeart/2005/8/layout/vList4"/>
    <dgm:cxn modelId="{D5A0007F-E770-46C0-B43A-BB266726907C}" type="presParOf" srcId="{9EC2CFA6-2606-4A7B-8FC8-DC2C2A199A82}" destId="{7CE20CAF-C6FD-49EC-A23C-9F0C7199F771}" srcOrd="1" destOrd="0" presId="urn:microsoft.com/office/officeart/2005/8/layout/vList4"/>
    <dgm:cxn modelId="{4D6FC9F1-7774-4D17-A1EE-AF515CC7E2BD}" type="presParOf" srcId="{9EC2CFA6-2606-4A7B-8FC8-DC2C2A199A82}" destId="{D3280CA8-748D-4819-80D9-6F744357D335}" srcOrd="2" destOrd="0" presId="urn:microsoft.com/office/officeart/2005/8/layout/vList4"/>
    <dgm:cxn modelId="{EAC264CD-38C4-49FA-BB8C-183F15C45D69}" type="presParOf" srcId="{0BD11D21-C6E4-4B44-8664-C3E84D43A27F}" destId="{F487A338-075C-4D11-9053-F163169587C7}" srcOrd="1" destOrd="0" presId="urn:microsoft.com/office/officeart/2005/8/layout/vList4"/>
    <dgm:cxn modelId="{82336467-3211-4A9E-ADA3-DCF0EAFABB52}" type="presParOf" srcId="{0BD11D21-C6E4-4B44-8664-C3E84D43A27F}" destId="{1304A418-5E47-4BC1-9689-D5C2D748B130}" srcOrd="2" destOrd="0" presId="urn:microsoft.com/office/officeart/2005/8/layout/vList4"/>
    <dgm:cxn modelId="{E73632AD-E95B-4F69-AB64-6063C48998E7}" type="presParOf" srcId="{1304A418-5E47-4BC1-9689-D5C2D748B130}" destId="{F117596A-CED2-4771-AFCF-49FB589767A0}" srcOrd="0" destOrd="0" presId="urn:microsoft.com/office/officeart/2005/8/layout/vList4"/>
    <dgm:cxn modelId="{66B565FD-B9A0-4AA6-9FBF-097B9D5D75B9}" type="presParOf" srcId="{1304A418-5E47-4BC1-9689-D5C2D748B130}" destId="{6E6DD19D-C53D-4567-A76F-E2C1B8A87596}" srcOrd="1" destOrd="0" presId="urn:microsoft.com/office/officeart/2005/8/layout/vList4"/>
    <dgm:cxn modelId="{1E8F02F7-6C38-4786-A550-24CAFC21BCCA}" type="presParOf" srcId="{1304A418-5E47-4BC1-9689-D5C2D748B130}" destId="{F64516ED-740C-4A90-AC60-34AF4A0C2DDF}" srcOrd="2" destOrd="0" presId="urn:microsoft.com/office/officeart/2005/8/layout/vList4"/>
    <dgm:cxn modelId="{DB6B2984-73B7-40F0-8069-4ACA289DF737}" type="presParOf" srcId="{0BD11D21-C6E4-4B44-8664-C3E84D43A27F}" destId="{EAD4EC4B-5361-4C81-9893-1CC575C8BF4C}" srcOrd="3" destOrd="0" presId="urn:microsoft.com/office/officeart/2005/8/layout/vList4"/>
    <dgm:cxn modelId="{7721D2FE-DFA7-454B-883A-4D4B9BC095D2}" type="presParOf" srcId="{0BD11D21-C6E4-4B44-8664-C3E84D43A27F}" destId="{52135708-5114-474D-BEFA-39061B8C26AD}" srcOrd="4" destOrd="0" presId="urn:microsoft.com/office/officeart/2005/8/layout/vList4"/>
    <dgm:cxn modelId="{97196843-9763-461A-A9A8-292840202819}" type="presParOf" srcId="{52135708-5114-474D-BEFA-39061B8C26AD}" destId="{A0249FA7-0852-43FB-8577-0BB4D34CFE16}" srcOrd="0" destOrd="0" presId="urn:microsoft.com/office/officeart/2005/8/layout/vList4"/>
    <dgm:cxn modelId="{EAD4D414-72E8-4B11-809A-3AA01A1AD7B8}" type="presParOf" srcId="{52135708-5114-474D-BEFA-39061B8C26AD}" destId="{D6C76D73-CF83-4F75-8F87-06DA13C327B1}" srcOrd="1" destOrd="0" presId="urn:microsoft.com/office/officeart/2005/8/layout/vList4"/>
    <dgm:cxn modelId="{0F404952-8F3B-4B99-BBDE-2775D005A300}" type="presParOf" srcId="{52135708-5114-474D-BEFA-39061B8C26AD}" destId="{E5B89C93-B953-4947-BB7D-C501AEC0C5A3}" srcOrd="2" destOrd="0" presId="urn:microsoft.com/office/officeart/2005/8/layout/vList4"/>
    <dgm:cxn modelId="{A5EF9FD3-8F8B-487C-ADC0-739A6DEFDD85}" type="presParOf" srcId="{0BD11D21-C6E4-4B44-8664-C3E84D43A27F}" destId="{FA072AF3-889C-45DC-99A6-923AD7565345}" srcOrd="5" destOrd="0" presId="urn:microsoft.com/office/officeart/2005/8/layout/vList4"/>
    <dgm:cxn modelId="{C745EE98-EBDC-4ACC-AE16-EDF2FDCAB013}" type="presParOf" srcId="{0BD11D21-C6E4-4B44-8664-C3E84D43A27F}" destId="{9E934BF8-4BF6-4DD1-8B0A-74276E10E90C}" srcOrd="6" destOrd="0" presId="urn:microsoft.com/office/officeart/2005/8/layout/vList4"/>
    <dgm:cxn modelId="{B1BEA3C8-66EB-483E-BE2D-80A7F134DDC3}" type="presParOf" srcId="{9E934BF8-4BF6-4DD1-8B0A-74276E10E90C}" destId="{D4B52937-B571-4024-AF6C-369DC5F4CB6D}" srcOrd="0" destOrd="0" presId="urn:microsoft.com/office/officeart/2005/8/layout/vList4"/>
    <dgm:cxn modelId="{B9864450-75DC-4B41-B5C9-AD935209A489}" type="presParOf" srcId="{9E934BF8-4BF6-4DD1-8B0A-74276E10E90C}" destId="{A7BBD7BC-8E87-40C9-AB9D-AB382472E9E1}" srcOrd="1" destOrd="0" presId="urn:microsoft.com/office/officeart/2005/8/layout/vList4"/>
    <dgm:cxn modelId="{FF36DDE4-E11C-467B-A7FB-CCE3D93B56BD}" type="presParOf" srcId="{9E934BF8-4BF6-4DD1-8B0A-74276E10E90C}" destId="{AA6EF42C-57C7-452A-9706-45033F555ABB}"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2C404F-158C-4D2F-B27F-A0EE2E4C3AB2}"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4BEB2D6D-37E7-4E11-A06E-724E37EE855F}">
      <dgm:prSet phldrT="[Text]"/>
      <dgm:spPr>
        <a:noFill/>
        <a:ln>
          <a:solidFill>
            <a:schemeClr val="accent1">
              <a:lumMod val="75000"/>
            </a:schemeClr>
          </a:solidFill>
        </a:ln>
      </dgm:spPr>
      <dgm:t>
        <a:bodyPr/>
        <a:lstStyle/>
        <a:p>
          <a:r>
            <a:rPr lang="en-US" b="1" dirty="0" smtClean="0">
              <a:solidFill>
                <a:schemeClr val="accent1">
                  <a:lumMod val="75000"/>
                </a:schemeClr>
              </a:solidFill>
            </a:rPr>
            <a:t>Community Support Services</a:t>
          </a:r>
          <a:endParaRPr lang="en-US" b="1" dirty="0">
            <a:solidFill>
              <a:schemeClr val="accent1">
                <a:lumMod val="75000"/>
              </a:schemeClr>
            </a:solidFill>
          </a:endParaRPr>
        </a:p>
      </dgm:t>
    </dgm:pt>
    <dgm:pt modelId="{BCDE24DA-FA79-4104-8E84-04843147B149}" type="parTrans" cxnId="{BA471C78-274A-407C-8ABE-A35A176D102F}">
      <dgm:prSet/>
      <dgm:spPr/>
      <dgm:t>
        <a:bodyPr/>
        <a:lstStyle/>
        <a:p>
          <a:endParaRPr lang="en-US"/>
        </a:p>
      </dgm:t>
    </dgm:pt>
    <dgm:pt modelId="{B617B029-0A1A-4E54-B290-216E2DABD5D5}" type="sibTrans" cxnId="{BA471C78-274A-407C-8ABE-A35A176D102F}">
      <dgm:prSet/>
      <dgm:spPr/>
      <dgm:t>
        <a:bodyPr/>
        <a:lstStyle/>
        <a:p>
          <a:endParaRPr lang="en-US"/>
        </a:p>
      </dgm:t>
    </dgm:pt>
    <dgm:pt modelId="{83221F85-9DD6-4E42-BF19-B1EF32C00540}">
      <dgm:prSet phldrT="[Text]"/>
      <dgm:spPr>
        <a:noFill/>
        <a:ln>
          <a:solidFill>
            <a:schemeClr val="accent1">
              <a:lumMod val="75000"/>
            </a:schemeClr>
          </a:solidFill>
        </a:ln>
      </dgm:spPr>
      <dgm:t>
        <a:bodyPr/>
        <a:lstStyle/>
        <a:p>
          <a:r>
            <a:rPr lang="en-US" b="1" dirty="0" smtClean="0">
              <a:solidFill>
                <a:schemeClr val="accent1">
                  <a:lumMod val="75000"/>
                </a:schemeClr>
              </a:solidFill>
            </a:rPr>
            <a:t>Education &amp; Immigration Support</a:t>
          </a:r>
          <a:endParaRPr lang="en-US" b="1" dirty="0">
            <a:solidFill>
              <a:schemeClr val="accent1">
                <a:lumMod val="75000"/>
              </a:schemeClr>
            </a:solidFill>
          </a:endParaRPr>
        </a:p>
      </dgm:t>
    </dgm:pt>
    <dgm:pt modelId="{44766515-E7EE-4AEC-96FE-F44617A72C48}" type="parTrans" cxnId="{5F2B44A4-BA08-4746-8A0D-CCAF5D401B4D}">
      <dgm:prSet/>
      <dgm:spPr/>
      <dgm:t>
        <a:bodyPr/>
        <a:lstStyle/>
        <a:p>
          <a:endParaRPr lang="en-US"/>
        </a:p>
      </dgm:t>
    </dgm:pt>
    <dgm:pt modelId="{F2EF0BC9-3A2F-4900-84FB-61EF7C2751EA}" type="sibTrans" cxnId="{5F2B44A4-BA08-4746-8A0D-CCAF5D401B4D}">
      <dgm:prSet/>
      <dgm:spPr/>
      <dgm:t>
        <a:bodyPr/>
        <a:lstStyle/>
        <a:p>
          <a:endParaRPr lang="en-US"/>
        </a:p>
      </dgm:t>
    </dgm:pt>
    <dgm:pt modelId="{A8A8F96A-C758-4681-A1A2-30C8E5EE6646}">
      <dgm:prSet/>
      <dgm:spPr>
        <a:noFill/>
        <a:ln>
          <a:solidFill>
            <a:schemeClr val="accent1">
              <a:lumMod val="75000"/>
            </a:schemeClr>
          </a:solidFill>
        </a:ln>
      </dgm:spPr>
      <dgm:t>
        <a:bodyPr/>
        <a:lstStyle/>
        <a:p>
          <a:r>
            <a:rPr lang="en-US" b="1" dirty="0" smtClean="0">
              <a:solidFill>
                <a:schemeClr val="accent1">
                  <a:lumMod val="75000"/>
                </a:schemeClr>
              </a:solidFill>
            </a:rPr>
            <a:t>Job Training</a:t>
          </a:r>
          <a:endParaRPr lang="en-US" b="1" dirty="0">
            <a:solidFill>
              <a:schemeClr val="accent1">
                <a:lumMod val="75000"/>
              </a:schemeClr>
            </a:solidFill>
          </a:endParaRPr>
        </a:p>
      </dgm:t>
    </dgm:pt>
    <dgm:pt modelId="{57CB140A-0AE0-4FED-9C19-4A0FC2219F8D}" type="parTrans" cxnId="{EA73D68A-C1ED-41D4-9B72-CA540B1F0064}">
      <dgm:prSet/>
      <dgm:spPr/>
      <dgm:t>
        <a:bodyPr/>
        <a:lstStyle/>
        <a:p>
          <a:endParaRPr lang="en-US"/>
        </a:p>
      </dgm:t>
    </dgm:pt>
    <dgm:pt modelId="{FF9F48F9-12A7-4D0A-A942-E1F225C6B41A}" type="sibTrans" cxnId="{EA73D68A-C1ED-41D4-9B72-CA540B1F0064}">
      <dgm:prSet/>
      <dgm:spPr/>
      <dgm:t>
        <a:bodyPr/>
        <a:lstStyle/>
        <a:p>
          <a:endParaRPr lang="en-US"/>
        </a:p>
      </dgm:t>
    </dgm:pt>
    <dgm:pt modelId="{CF1052C5-7879-43A5-AA7B-1092D070BB92}">
      <dgm:prSet/>
      <dgm:spPr>
        <a:noFill/>
        <a:ln>
          <a:solidFill>
            <a:schemeClr val="accent1">
              <a:lumMod val="75000"/>
            </a:schemeClr>
          </a:solidFill>
        </a:ln>
      </dgm:spPr>
      <dgm:t>
        <a:bodyPr/>
        <a:lstStyle/>
        <a:p>
          <a:r>
            <a:rPr lang="en-US" b="1" dirty="0" smtClean="0">
              <a:solidFill>
                <a:schemeClr val="accent1">
                  <a:lumMod val="75000"/>
                </a:schemeClr>
              </a:solidFill>
            </a:rPr>
            <a:t>Behavioral Health</a:t>
          </a:r>
          <a:endParaRPr lang="en-US" b="1" dirty="0">
            <a:solidFill>
              <a:schemeClr val="accent1">
                <a:lumMod val="75000"/>
              </a:schemeClr>
            </a:solidFill>
          </a:endParaRPr>
        </a:p>
      </dgm:t>
    </dgm:pt>
    <dgm:pt modelId="{A9BC3F5F-7E5F-45C5-A1FC-E0817D2055AC}" type="parTrans" cxnId="{8F12A08D-35B9-4102-8B04-8E3D55DC4AE7}">
      <dgm:prSet/>
      <dgm:spPr/>
      <dgm:t>
        <a:bodyPr/>
        <a:lstStyle/>
        <a:p>
          <a:endParaRPr lang="en-US"/>
        </a:p>
      </dgm:t>
    </dgm:pt>
    <dgm:pt modelId="{3D8860EB-8D69-438C-B932-74EDA6383A45}" type="sibTrans" cxnId="{8F12A08D-35B9-4102-8B04-8E3D55DC4AE7}">
      <dgm:prSet/>
      <dgm:spPr/>
      <dgm:t>
        <a:bodyPr/>
        <a:lstStyle/>
        <a:p>
          <a:endParaRPr lang="en-US"/>
        </a:p>
      </dgm:t>
    </dgm:pt>
    <dgm:pt modelId="{8716EC50-54A1-45FB-8759-2C8344F3A228}" type="pres">
      <dgm:prSet presAssocID="{BF2C404F-158C-4D2F-B27F-A0EE2E4C3AB2}" presName="cycle" presStyleCnt="0">
        <dgm:presLayoutVars>
          <dgm:dir/>
          <dgm:resizeHandles val="exact"/>
        </dgm:presLayoutVars>
      </dgm:prSet>
      <dgm:spPr/>
      <dgm:t>
        <a:bodyPr/>
        <a:lstStyle/>
        <a:p>
          <a:endParaRPr lang="en-US"/>
        </a:p>
      </dgm:t>
    </dgm:pt>
    <dgm:pt modelId="{1F0F7AA6-418C-4BC2-8FBE-7B079C681DDD}" type="pres">
      <dgm:prSet presAssocID="{4BEB2D6D-37E7-4E11-A06E-724E37EE855F}" presName="node" presStyleLbl="node1" presStyleIdx="0" presStyleCnt="4" custScaleX="74538" custScaleY="59651" custRadScaleRad="107924" custRadScaleInc="1054">
        <dgm:presLayoutVars>
          <dgm:bulletEnabled val="1"/>
        </dgm:presLayoutVars>
      </dgm:prSet>
      <dgm:spPr/>
      <dgm:t>
        <a:bodyPr/>
        <a:lstStyle/>
        <a:p>
          <a:endParaRPr lang="en-US"/>
        </a:p>
      </dgm:t>
    </dgm:pt>
    <dgm:pt modelId="{E3E3A6EF-22C4-476B-AB60-C4AB488EE2F7}" type="pres">
      <dgm:prSet presAssocID="{4BEB2D6D-37E7-4E11-A06E-724E37EE855F}" presName="spNode" presStyleCnt="0"/>
      <dgm:spPr/>
    </dgm:pt>
    <dgm:pt modelId="{60FEBB03-6625-4669-A299-FB039D6DF665}" type="pres">
      <dgm:prSet presAssocID="{B617B029-0A1A-4E54-B290-216E2DABD5D5}" presName="sibTrans" presStyleLbl="sibTrans1D1" presStyleIdx="0" presStyleCnt="4"/>
      <dgm:spPr/>
      <dgm:t>
        <a:bodyPr/>
        <a:lstStyle/>
        <a:p>
          <a:endParaRPr lang="en-US"/>
        </a:p>
      </dgm:t>
    </dgm:pt>
    <dgm:pt modelId="{BF8A4B50-B5CE-4DDF-891B-D1D728A211E3}" type="pres">
      <dgm:prSet presAssocID="{CF1052C5-7879-43A5-AA7B-1092D070BB92}" presName="node" presStyleLbl="node1" presStyleIdx="1" presStyleCnt="4" custScaleX="61639" custScaleY="74308" custRadScaleRad="122097" custRadScaleInc="-13595">
        <dgm:presLayoutVars>
          <dgm:bulletEnabled val="1"/>
        </dgm:presLayoutVars>
      </dgm:prSet>
      <dgm:spPr/>
      <dgm:t>
        <a:bodyPr/>
        <a:lstStyle/>
        <a:p>
          <a:endParaRPr lang="en-US"/>
        </a:p>
      </dgm:t>
    </dgm:pt>
    <dgm:pt modelId="{F90E4FD5-265E-4028-87C3-06BCF299C868}" type="pres">
      <dgm:prSet presAssocID="{CF1052C5-7879-43A5-AA7B-1092D070BB92}" presName="spNode" presStyleCnt="0"/>
      <dgm:spPr/>
    </dgm:pt>
    <dgm:pt modelId="{A4A1F71D-C0F4-4340-B721-26D36BCD3C33}" type="pres">
      <dgm:prSet presAssocID="{3D8860EB-8D69-438C-B932-74EDA6383A45}" presName="sibTrans" presStyleLbl="sibTrans1D1" presStyleIdx="1" presStyleCnt="4"/>
      <dgm:spPr/>
      <dgm:t>
        <a:bodyPr/>
        <a:lstStyle/>
        <a:p>
          <a:endParaRPr lang="en-US"/>
        </a:p>
      </dgm:t>
    </dgm:pt>
    <dgm:pt modelId="{D592060F-13E9-499C-8D5C-E814DCA857CC}" type="pres">
      <dgm:prSet presAssocID="{83221F85-9DD6-4E42-BF19-B1EF32C00540}" presName="node" presStyleLbl="node1" presStyleIdx="2" presStyleCnt="4" custScaleX="103620" custScaleY="48470" custRadScaleRad="110743" custRadScaleInc="3793">
        <dgm:presLayoutVars>
          <dgm:bulletEnabled val="1"/>
        </dgm:presLayoutVars>
      </dgm:prSet>
      <dgm:spPr/>
      <dgm:t>
        <a:bodyPr/>
        <a:lstStyle/>
        <a:p>
          <a:endParaRPr lang="en-US"/>
        </a:p>
      </dgm:t>
    </dgm:pt>
    <dgm:pt modelId="{508CEC31-62E3-43A2-9DA3-AF841C47711D}" type="pres">
      <dgm:prSet presAssocID="{83221F85-9DD6-4E42-BF19-B1EF32C00540}" presName="spNode" presStyleCnt="0"/>
      <dgm:spPr/>
    </dgm:pt>
    <dgm:pt modelId="{E001FA34-B003-4212-A47D-EEDC4D10ECD3}" type="pres">
      <dgm:prSet presAssocID="{F2EF0BC9-3A2F-4900-84FB-61EF7C2751EA}" presName="sibTrans" presStyleLbl="sibTrans1D1" presStyleIdx="2" presStyleCnt="4"/>
      <dgm:spPr/>
      <dgm:t>
        <a:bodyPr/>
        <a:lstStyle/>
        <a:p>
          <a:endParaRPr lang="en-US"/>
        </a:p>
      </dgm:t>
    </dgm:pt>
    <dgm:pt modelId="{90282692-9FD0-4546-BBBF-DD7533BE0272}" type="pres">
      <dgm:prSet presAssocID="{A8A8F96A-C758-4681-A1A2-30C8E5EE6646}" presName="node" presStyleLbl="node1" presStyleIdx="3" presStyleCnt="4" custScaleX="61905" custScaleY="66198" custRadScaleRad="124127" custRadScaleInc="13373">
        <dgm:presLayoutVars>
          <dgm:bulletEnabled val="1"/>
        </dgm:presLayoutVars>
      </dgm:prSet>
      <dgm:spPr/>
      <dgm:t>
        <a:bodyPr/>
        <a:lstStyle/>
        <a:p>
          <a:endParaRPr lang="en-US"/>
        </a:p>
      </dgm:t>
    </dgm:pt>
    <dgm:pt modelId="{C0A65A3C-F634-47B0-9F33-B87C738EB034}" type="pres">
      <dgm:prSet presAssocID="{A8A8F96A-C758-4681-A1A2-30C8E5EE6646}" presName="spNode" presStyleCnt="0"/>
      <dgm:spPr/>
    </dgm:pt>
    <dgm:pt modelId="{EE5EDB92-ABF5-4F46-870C-08451FE9E811}" type="pres">
      <dgm:prSet presAssocID="{FF9F48F9-12A7-4D0A-A942-E1F225C6B41A}" presName="sibTrans" presStyleLbl="sibTrans1D1" presStyleIdx="3" presStyleCnt="4"/>
      <dgm:spPr/>
      <dgm:t>
        <a:bodyPr/>
        <a:lstStyle/>
        <a:p>
          <a:endParaRPr lang="en-US"/>
        </a:p>
      </dgm:t>
    </dgm:pt>
  </dgm:ptLst>
  <dgm:cxnLst>
    <dgm:cxn modelId="{6AA8E097-9057-4C66-A245-A03466FFF3A8}" type="presOf" srcId="{3D8860EB-8D69-438C-B932-74EDA6383A45}" destId="{A4A1F71D-C0F4-4340-B721-26D36BCD3C33}" srcOrd="0" destOrd="0" presId="urn:microsoft.com/office/officeart/2005/8/layout/cycle6"/>
    <dgm:cxn modelId="{3A85F355-E8BB-4BA7-8F02-960F2CE3A8AE}" type="presOf" srcId="{BF2C404F-158C-4D2F-B27F-A0EE2E4C3AB2}" destId="{8716EC50-54A1-45FB-8759-2C8344F3A228}" srcOrd="0" destOrd="0" presId="urn:microsoft.com/office/officeart/2005/8/layout/cycle6"/>
    <dgm:cxn modelId="{EA73D68A-C1ED-41D4-9B72-CA540B1F0064}" srcId="{BF2C404F-158C-4D2F-B27F-A0EE2E4C3AB2}" destId="{A8A8F96A-C758-4681-A1A2-30C8E5EE6646}" srcOrd="3" destOrd="0" parTransId="{57CB140A-0AE0-4FED-9C19-4A0FC2219F8D}" sibTransId="{FF9F48F9-12A7-4D0A-A942-E1F225C6B41A}"/>
    <dgm:cxn modelId="{449558BA-4C92-49D1-ADCE-93A3395D1A40}" type="presOf" srcId="{F2EF0BC9-3A2F-4900-84FB-61EF7C2751EA}" destId="{E001FA34-B003-4212-A47D-EEDC4D10ECD3}" srcOrd="0" destOrd="0" presId="urn:microsoft.com/office/officeart/2005/8/layout/cycle6"/>
    <dgm:cxn modelId="{BA471C78-274A-407C-8ABE-A35A176D102F}" srcId="{BF2C404F-158C-4D2F-B27F-A0EE2E4C3AB2}" destId="{4BEB2D6D-37E7-4E11-A06E-724E37EE855F}" srcOrd="0" destOrd="0" parTransId="{BCDE24DA-FA79-4104-8E84-04843147B149}" sibTransId="{B617B029-0A1A-4E54-B290-216E2DABD5D5}"/>
    <dgm:cxn modelId="{22974F97-EBE1-4985-8B88-E8F633D85669}" type="presOf" srcId="{A8A8F96A-C758-4681-A1A2-30C8E5EE6646}" destId="{90282692-9FD0-4546-BBBF-DD7533BE0272}" srcOrd="0" destOrd="0" presId="urn:microsoft.com/office/officeart/2005/8/layout/cycle6"/>
    <dgm:cxn modelId="{EEF0BD11-6DB5-4D51-8386-4BA261A6C269}" type="presOf" srcId="{CF1052C5-7879-43A5-AA7B-1092D070BB92}" destId="{BF8A4B50-B5CE-4DDF-891B-D1D728A211E3}" srcOrd="0" destOrd="0" presId="urn:microsoft.com/office/officeart/2005/8/layout/cycle6"/>
    <dgm:cxn modelId="{3BA63E5D-8017-48CE-AE17-C31F23F88B23}" type="presOf" srcId="{B617B029-0A1A-4E54-B290-216E2DABD5D5}" destId="{60FEBB03-6625-4669-A299-FB039D6DF665}" srcOrd="0" destOrd="0" presId="urn:microsoft.com/office/officeart/2005/8/layout/cycle6"/>
    <dgm:cxn modelId="{89FF04CB-5276-416F-825E-DDAA6BFE3C41}" type="presOf" srcId="{4BEB2D6D-37E7-4E11-A06E-724E37EE855F}" destId="{1F0F7AA6-418C-4BC2-8FBE-7B079C681DDD}" srcOrd="0" destOrd="0" presId="urn:microsoft.com/office/officeart/2005/8/layout/cycle6"/>
    <dgm:cxn modelId="{0C6699A0-C38B-444F-9496-FDA084719D4E}" type="presOf" srcId="{FF9F48F9-12A7-4D0A-A942-E1F225C6B41A}" destId="{EE5EDB92-ABF5-4F46-870C-08451FE9E811}" srcOrd="0" destOrd="0" presId="urn:microsoft.com/office/officeart/2005/8/layout/cycle6"/>
    <dgm:cxn modelId="{8F12A08D-35B9-4102-8B04-8E3D55DC4AE7}" srcId="{BF2C404F-158C-4D2F-B27F-A0EE2E4C3AB2}" destId="{CF1052C5-7879-43A5-AA7B-1092D070BB92}" srcOrd="1" destOrd="0" parTransId="{A9BC3F5F-7E5F-45C5-A1FC-E0817D2055AC}" sibTransId="{3D8860EB-8D69-438C-B932-74EDA6383A45}"/>
    <dgm:cxn modelId="{5C4AE0C5-C3B6-431A-B0C4-3CE70BC70900}" type="presOf" srcId="{83221F85-9DD6-4E42-BF19-B1EF32C00540}" destId="{D592060F-13E9-499C-8D5C-E814DCA857CC}" srcOrd="0" destOrd="0" presId="urn:microsoft.com/office/officeart/2005/8/layout/cycle6"/>
    <dgm:cxn modelId="{5F2B44A4-BA08-4746-8A0D-CCAF5D401B4D}" srcId="{BF2C404F-158C-4D2F-B27F-A0EE2E4C3AB2}" destId="{83221F85-9DD6-4E42-BF19-B1EF32C00540}" srcOrd="2" destOrd="0" parTransId="{44766515-E7EE-4AEC-96FE-F44617A72C48}" sibTransId="{F2EF0BC9-3A2F-4900-84FB-61EF7C2751EA}"/>
    <dgm:cxn modelId="{B2F475C6-6B03-49FB-8C9E-F25417909599}" type="presParOf" srcId="{8716EC50-54A1-45FB-8759-2C8344F3A228}" destId="{1F0F7AA6-418C-4BC2-8FBE-7B079C681DDD}" srcOrd="0" destOrd="0" presId="urn:microsoft.com/office/officeart/2005/8/layout/cycle6"/>
    <dgm:cxn modelId="{8EB55C26-8BD1-4654-B3C6-5C5E98551E8A}" type="presParOf" srcId="{8716EC50-54A1-45FB-8759-2C8344F3A228}" destId="{E3E3A6EF-22C4-476B-AB60-C4AB488EE2F7}" srcOrd="1" destOrd="0" presId="urn:microsoft.com/office/officeart/2005/8/layout/cycle6"/>
    <dgm:cxn modelId="{4F2522AF-B6C4-4EB2-9B70-1EC4FCACC1D3}" type="presParOf" srcId="{8716EC50-54A1-45FB-8759-2C8344F3A228}" destId="{60FEBB03-6625-4669-A299-FB039D6DF665}" srcOrd="2" destOrd="0" presId="urn:microsoft.com/office/officeart/2005/8/layout/cycle6"/>
    <dgm:cxn modelId="{81006FB1-C09E-4231-8515-F4DD0F8ED204}" type="presParOf" srcId="{8716EC50-54A1-45FB-8759-2C8344F3A228}" destId="{BF8A4B50-B5CE-4DDF-891B-D1D728A211E3}" srcOrd="3" destOrd="0" presId="urn:microsoft.com/office/officeart/2005/8/layout/cycle6"/>
    <dgm:cxn modelId="{09B13129-9308-47AB-B1E8-202E6442A4A4}" type="presParOf" srcId="{8716EC50-54A1-45FB-8759-2C8344F3A228}" destId="{F90E4FD5-265E-4028-87C3-06BCF299C868}" srcOrd="4" destOrd="0" presId="urn:microsoft.com/office/officeart/2005/8/layout/cycle6"/>
    <dgm:cxn modelId="{BC2AFFD4-983C-4E37-B713-6CBCF8D276DA}" type="presParOf" srcId="{8716EC50-54A1-45FB-8759-2C8344F3A228}" destId="{A4A1F71D-C0F4-4340-B721-26D36BCD3C33}" srcOrd="5" destOrd="0" presId="urn:microsoft.com/office/officeart/2005/8/layout/cycle6"/>
    <dgm:cxn modelId="{5BB4EBF6-8270-4518-B10A-98D1CE6EA247}" type="presParOf" srcId="{8716EC50-54A1-45FB-8759-2C8344F3A228}" destId="{D592060F-13E9-499C-8D5C-E814DCA857CC}" srcOrd="6" destOrd="0" presId="urn:microsoft.com/office/officeart/2005/8/layout/cycle6"/>
    <dgm:cxn modelId="{BFAAE4B8-3332-4944-891D-251FE2F97C35}" type="presParOf" srcId="{8716EC50-54A1-45FB-8759-2C8344F3A228}" destId="{508CEC31-62E3-43A2-9DA3-AF841C47711D}" srcOrd="7" destOrd="0" presId="urn:microsoft.com/office/officeart/2005/8/layout/cycle6"/>
    <dgm:cxn modelId="{07213A78-192A-4436-BE63-76B6AE664EEC}" type="presParOf" srcId="{8716EC50-54A1-45FB-8759-2C8344F3A228}" destId="{E001FA34-B003-4212-A47D-EEDC4D10ECD3}" srcOrd="8" destOrd="0" presId="urn:microsoft.com/office/officeart/2005/8/layout/cycle6"/>
    <dgm:cxn modelId="{A7C35ABF-E00D-4712-842F-7C8BA330E821}" type="presParOf" srcId="{8716EC50-54A1-45FB-8759-2C8344F3A228}" destId="{90282692-9FD0-4546-BBBF-DD7533BE0272}" srcOrd="9" destOrd="0" presId="urn:microsoft.com/office/officeart/2005/8/layout/cycle6"/>
    <dgm:cxn modelId="{37A0FBF8-88D3-4283-AF25-ACB3DFC9AD7E}" type="presParOf" srcId="{8716EC50-54A1-45FB-8759-2C8344F3A228}" destId="{C0A65A3C-F634-47B0-9F33-B87C738EB034}" srcOrd="10" destOrd="0" presId="urn:microsoft.com/office/officeart/2005/8/layout/cycle6"/>
    <dgm:cxn modelId="{24FAC94D-0274-44E8-9B55-1ED95FB6A25D}" type="presParOf" srcId="{8716EC50-54A1-45FB-8759-2C8344F3A228}" destId="{EE5EDB92-ABF5-4F46-870C-08451FE9E811}"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568100-6DAD-4E3F-AAA8-2185CFECA269}" type="doc">
      <dgm:prSet loTypeId="urn:microsoft.com/office/officeart/2005/8/layout/pList2" loCatId="list" qsTypeId="urn:microsoft.com/office/officeart/2005/8/quickstyle/simple1" qsCatId="simple" csTypeId="urn:microsoft.com/office/officeart/2005/8/colors/accent1_2" csCatId="accent1" phldr="1"/>
      <dgm:spPr/>
    </dgm:pt>
    <dgm:pt modelId="{1EAD3418-404F-43DF-997F-BEB8AE3A37D2}">
      <dgm:prSet phldrT="[Text]" custT="1"/>
      <dgm:spPr>
        <a:solidFill>
          <a:schemeClr val="accent1">
            <a:lumMod val="40000"/>
            <a:lumOff val="60000"/>
          </a:schemeClr>
        </a:solidFill>
      </dgm:spPr>
      <dgm:t>
        <a:bodyPr/>
        <a:lstStyle/>
        <a:p>
          <a:r>
            <a:rPr lang="en-US" sz="1800" dirty="0" smtClean="0"/>
            <a:t>Education</a:t>
          </a:r>
        </a:p>
        <a:p>
          <a:r>
            <a:rPr lang="en-US" sz="1800" dirty="0" smtClean="0"/>
            <a:t>Awareness</a:t>
          </a:r>
        </a:p>
        <a:p>
          <a:r>
            <a:rPr lang="en-US" sz="1800" dirty="0" smtClean="0"/>
            <a:t>Advocacy</a:t>
          </a:r>
        </a:p>
        <a:p>
          <a:r>
            <a:rPr lang="en-US" sz="1800" dirty="0" smtClean="0"/>
            <a:t>NAMI Helpline</a:t>
          </a:r>
        </a:p>
        <a:p>
          <a:endParaRPr lang="en-US" sz="1300" dirty="0"/>
        </a:p>
      </dgm:t>
    </dgm:pt>
    <dgm:pt modelId="{883BC6F6-A3F1-462E-A3DD-FC4626657DFD}" type="parTrans" cxnId="{54A1FC15-35A9-444F-B720-55C84FED4B90}">
      <dgm:prSet/>
      <dgm:spPr/>
      <dgm:t>
        <a:bodyPr/>
        <a:lstStyle/>
        <a:p>
          <a:endParaRPr lang="en-US"/>
        </a:p>
      </dgm:t>
    </dgm:pt>
    <dgm:pt modelId="{BE09C07B-FDFA-4AE6-9F4B-77373F28EADF}" type="sibTrans" cxnId="{54A1FC15-35A9-444F-B720-55C84FED4B90}">
      <dgm:prSet/>
      <dgm:spPr/>
      <dgm:t>
        <a:bodyPr/>
        <a:lstStyle/>
        <a:p>
          <a:endParaRPr lang="en-US"/>
        </a:p>
      </dgm:t>
    </dgm:pt>
    <dgm:pt modelId="{53E3E6B1-57D8-4785-8F90-3517AA4DC3AF}">
      <dgm:prSet phldrT="[Text]" custT="1"/>
      <dgm:spPr>
        <a:solidFill>
          <a:srgbClr val="FF0000"/>
        </a:solidFill>
      </dgm:spPr>
      <dgm:t>
        <a:bodyPr/>
        <a:lstStyle/>
        <a:p>
          <a:r>
            <a:rPr lang="en-US" sz="1600" dirty="0" smtClean="0"/>
            <a:t>Child and Youth Services</a:t>
          </a:r>
        </a:p>
        <a:p>
          <a:r>
            <a:rPr lang="en-US" sz="1600" dirty="0" smtClean="0"/>
            <a:t>Senior Services</a:t>
          </a:r>
        </a:p>
        <a:p>
          <a:r>
            <a:rPr lang="en-US" sz="1600" dirty="0" smtClean="0"/>
            <a:t>Workforce Development</a:t>
          </a:r>
          <a:endParaRPr lang="en-US" sz="1600" dirty="0"/>
        </a:p>
      </dgm:t>
    </dgm:pt>
    <dgm:pt modelId="{F2B3FEB9-4C05-4B78-B9BB-8012E96D0323}" type="parTrans" cxnId="{73076756-90A2-4065-BC44-9206FD1383CC}">
      <dgm:prSet/>
      <dgm:spPr/>
      <dgm:t>
        <a:bodyPr/>
        <a:lstStyle/>
        <a:p>
          <a:endParaRPr lang="en-US"/>
        </a:p>
      </dgm:t>
    </dgm:pt>
    <dgm:pt modelId="{F3ABD431-C12F-4770-BFE3-36695DE54C41}" type="sibTrans" cxnId="{73076756-90A2-4065-BC44-9206FD1383CC}">
      <dgm:prSet/>
      <dgm:spPr/>
      <dgm:t>
        <a:bodyPr/>
        <a:lstStyle/>
        <a:p>
          <a:endParaRPr lang="en-US"/>
        </a:p>
      </dgm:t>
    </dgm:pt>
    <dgm:pt modelId="{538BF107-123C-4664-9945-5F8376721221}">
      <dgm:prSet phldrT="[Text]" custT="1"/>
      <dgm:spPr>
        <a:solidFill>
          <a:schemeClr val="tx1">
            <a:lumMod val="60000"/>
            <a:lumOff val="40000"/>
          </a:schemeClr>
        </a:solidFill>
      </dgm:spPr>
      <dgm:t>
        <a:bodyPr/>
        <a:lstStyle/>
        <a:p>
          <a:r>
            <a:rPr lang="en-US" sz="1800" dirty="0" smtClean="0"/>
            <a:t>Mental Health Clinic</a:t>
          </a:r>
        </a:p>
        <a:p>
          <a:r>
            <a:rPr lang="en-US" sz="1800" dirty="0" smtClean="0"/>
            <a:t>Women’s Health</a:t>
          </a:r>
        </a:p>
        <a:p>
          <a:r>
            <a:rPr lang="en-US" sz="1800" dirty="0" smtClean="0"/>
            <a:t>Chronic Disease</a:t>
          </a:r>
        </a:p>
        <a:p>
          <a:r>
            <a:rPr lang="en-US" sz="1800" dirty="0" smtClean="0"/>
            <a:t>Social Services</a:t>
          </a:r>
        </a:p>
        <a:p>
          <a:r>
            <a:rPr lang="en-US" sz="1800" dirty="0" smtClean="0"/>
            <a:t>Education &amp; Immigration</a:t>
          </a:r>
        </a:p>
        <a:p>
          <a:endParaRPr lang="en-US" sz="1700" dirty="0"/>
        </a:p>
      </dgm:t>
    </dgm:pt>
    <dgm:pt modelId="{286786FE-36BD-4C65-A7E2-40C61C256106}" type="parTrans" cxnId="{A323511D-242A-4040-B3CE-B3BFD892D07B}">
      <dgm:prSet/>
      <dgm:spPr/>
      <dgm:t>
        <a:bodyPr/>
        <a:lstStyle/>
        <a:p>
          <a:endParaRPr lang="en-US"/>
        </a:p>
      </dgm:t>
    </dgm:pt>
    <dgm:pt modelId="{35D66CE4-6F2D-4A78-8314-FBCA1E6AD3DF}" type="sibTrans" cxnId="{A323511D-242A-4040-B3CE-B3BFD892D07B}">
      <dgm:prSet/>
      <dgm:spPr/>
      <dgm:t>
        <a:bodyPr/>
        <a:lstStyle/>
        <a:p>
          <a:endParaRPr lang="en-US"/>
        </a:p>
      </dgm:t>
    </dgm:pt>
    <dgm:pt modelId="{229E78C2-155D-4B64-99FD-C5ED0494566C}">
      <dgm:prSet custT="1"/>
      <dgm:spPr>
        <a:solidFill>
          <a:schemeClr val="accent6">
            <a:lumMod val="60000"/>
            <a:lumOff val="40000"/>
          </a:schemeClr>
        </a:solidFill>
      </dgm:spPr>
      <dgm:t>
        <a:bodyPr/>
        <a:lstStyle/>
        <a:p>
          <a:r>
            <a:rPr lang="en-US" sz="1300" dirty="0" smtClean="0"/>
            <a:t>Interactive Online Referral Database</a:t>
          </a:r>
        </a:p>
        <a:p>
          <a:r>
            <a:rPr lang="en-US" sz="1300" dirty="0" smtClean="0"/>
            <a:t>Benefit Screening</a:t>
          </a:r>
        </a:p>
        <a:p>
          <a:r>
            <a:rPr lang="en-US" sz="1300" dirty="0" smtClean="0"/>
            <a:t>Financial Coaching</a:t>
          </a:r>
        </a:p>
        <a:p>
          <a:r>
            <a:rPr lang="en-US" sz="1300" dirty="0" smtClean="0"/>
            <a:t>Housing</a:t>
          </a:r>
        </a:p>
        <a:p>
          <a:r>
            <a:rPr lang="en-US" sz="1300" dirty="0" smtClean="0"/>
            <a:t>Immigration</a:t>
          </a:r>
        </a:p>
        <a:p>
          <a:r>
            <a:rPr lang="en-US" sz="1300" dirty="0" smtClean="0"/>
            <a:t>Legal Services</a:t>
          </a:r>
        </a:p>
        <a:p>
          <a:endParaRPr lang="en-US" sz="1300" dirty="0"/>
        </a:p>
      </dgm:t>
    </dgm:pt>
    <dgm:pt modelId="{88CDDFE9-2C6F-4261-8133-F24B7F827D6A}" type="parTrans" cxnId="{1F4407D2-8E1D-47D0-B525-9163FC62187C}">
      <dgm:prSet/>
      <dgm:spPr/>
      <dgm:t>
        <a:bodyPr/>
        <a:lstStyle/>
        <a:p>
          <a:endParaRPr lang="en-US"/>
        </a:p>
      </dgm:t>
    </dgm:pt>
    <dgm:pt modelId="{FDE63ED8-858F-4555-8F51-7D1639BABF6C}" type="sibTrans" cxnId="{1F4407D2-8E1D-47D0-B525-9163FC62187C}">
      <dgm:prSet/>
      <dgm:spPr/>
      <dgm:t>
        <a:bodyPr/>
        <a:lstStyle/>
        <a:p>
          <a:endParaRPr lang="en-US"/>
        </a:p>
      </dgm:t>
    </dgm:pt>
    <dgm:pt modelId="{ACF4F56D-4CE3-4367-8F46-9809C46D41D8}">
      <dgm:prSet/>
      <dgm:spPr/>
      <dgm:t>
        <a:bodyPr/>
        <a:lstStyle/>
        <a:p>
          <a:r>
            <a:rPr lang="en-US" dirty="0" smtClean="0"/>
            <a:t>Chronic Disease Self-Management Program</a:t>
          </a:r>
        </a:p>
        <a:p>
          <a:r>
            <a:rPr lang="en-US" dirty="0" smtClean="0"/>
            <a:t>Diabetes Prevention Program</a:t>
          </a:r>
        </a:p>
        <a:p>
          <a:r>
            <a:rPr lang="en-US" dirty="0" smtClean="0"/>
            <a:t>Tobacco Use Cessation</a:t>
          </a:r>
        </a:p>
        <a:p>
          <a:r>
            <a:rPr lang="en-US" dirty="0" smtClean="0"/>
            <a:t>Health/Wellness</a:t>
          </a:r>
        </a:p>
        <a:p>
          <a:r>
            <a:rPr lang="en-US" dirty="0" smtClean="0"/>
            <a:t>Youth Programs </a:t>
          </a:r>
        </a:p>
        <a:p>
          <a:endParaRPr lang="en-US" dirty="0" smtClean="0"/>
        </a:p>
        <a:p>
          <a:endParaRPr lang="en-US" dirty="0"/>
        </a:p>
      </dgm:t>
    </dgm:pt>
    <dgm:pt modelId="{1F3F2816-4E79-497C-B0D5-50BF2945EFB9}" type="parTrans" cxnId="{256F9AA0-23CB-42B1-84C4-F6D84F9B1075}">
      <dgm:prSet/>
      <dgm:spPr/>
      <dgm:t>
        <a:bodyPr/>
        <a:lstStyle/>
        <a:p>
          <a:endParaRPr lang="en-US"/>
        </a:p>
      </dgm:t>
    </dgm:pt>
    <dgm:pt modelId="{4EF4F353-2BFA-40E8-8757-FC2D0836F2D2}" type="sibTrans" cxnId="{256F9AA0-23CB-42B1-84C4-F6D84F9B1075}">
      <dgm:prSet/>
      <dgm:spPr/>
      <dgm:t>
        <a:bodyPr/>
        <a:lstStyle/>
        <a:p>
          <a:endParaRPr lang="en-US"/>
        </a:p>
      </dgm:t>
    </dgm:pt>
    <dgm:pt modelId="{8A9E621C-6312-473E-8F68-4AA6F25511AB}" type="pres">
      <dgm:prSet presAssocID="{21568100-6DAD-4E3F-AAA8-2185CFECA269}" presName="Name0" presStyleCnt="0">
        <dgm:presLayoutVars>
          <dgm:dir/>
          <dgm:resizeHandles val="exact"/>
        </dgm:presLayoutVars>
      </dgm:prSet>
      <dgm:spPr/>
    </dgm:pt>
    <dgm:pt modelId="{43965E79-8D2F-4112-8369-E210411C4EAE}" type="pres">
      <dgm:prSet presAssocID="{21568100-6DAD-4E3F-AAA8-2185CFECA269}" presName="bkgdShp" presStyleLbl="alignAccFollowNode1" presStyleIdx="0" presStyleCnt="1" custScaleY="74174"/>
      <dgm:spPr/>
    </dgm:pt>
    <dgm:pt modelId="{CF1DE108-86E3-4160-840B-4A0F4AC07E66}" type="pres">
      <dgm:prSet presAssocID="{21568100-6DAD-4E3F-AAA8-2185CFECA269}" presName="linComp" presStyleCnt="0"/>
      <dgm:spPr/>
    </dgm:pt>
    <dgm:pt modelId="{9233300D-AACD-40CF-8310-65F00458B8CD}" type="pres">
      <dgm:prSet presAssocID="{1EAD3418-404F-43DF-997F-BEB8AE3A37D2}" presName="compNode" presStyleCnt="0"/>
      <dgm:spPr/>
    </dgm:pt>
    <dgm:pt modelId="{386C734D-1628-4E15-826D-BC62B094AADF}" type="pres">
      <dgm:prSet presAssocID="{1EAD3418-404F-43DF-997F-BEB8AE3A37D2}" presName="node" presStyleLbl="node1" presStyleIdx="0" presStyleCnt="5" custScaleY="121990">
        <dgm:presLayoutVars>
          <dgm:bulletEnabled val="1"/>
        </dgm:presLayoutVars>
      </dgm:prSet>
      <dgm:spPr/>
      <dgm:t>
        <a:bodyPr/>
        <a:lstStyle/>
        <a:p>
          <a:endParaRPr lang="en-US"/>
        </a:p>
      </dgm:t>
    </dgm:pt>
    <dgm:pt modelId="{2D518C66-788C-4D1C-AD50-3E5ABCECC640}" type="pres">
      <dgm:prSet presAssocID="{1EAD3418-404F-43DF-997F-BEB8AE3A37D2}" presName="invisiNode" presStyleLbl="node1" presStyleIdx="0" presStyleCnt="5"/>
      <dgm:spPr/>
    </dgm:pt>
    <dgm:pt modelId="{BB282664-EBD8-4367-BDD2-D30042164241}" type="pres">
      <dgm:prSet presAssocID="{1EAD3418-404F-43DF-997F-BEB8AE3A37D2}" presName="imagNode" presStyleLbl="fgImgPlace1" presStyleIdx="0" presStyleCnt="5" custScaleY="76577" custLinFactNeighborY="11568"/>
      <dgm:spPr>
        <a:blipFill rotWithShape="1">
          <a:blip xmlns:r="http://schemas.openxmlformats.org/officeDocument/2006/relationships" r:embed="rId1"/>
          <a:stretch>
            <a:fillRect/>
          </a:stretch>
        </a:blipFill>
      </dgm:spPr>
    </dgm:pt>
    <dgm:pt modelId="{C2382AB9-A891-42E5-8475-1DBFE1205881}" type="pres">
      <dgm:prSet presAssocID="{BE09C07B-FDFA-4AE6-9F4B-77373F28EADF}" presName="sibTrans" presStyleLbl="sibTrans2D1" presStyleIdx="0" presStyleCnt="0"/>
      <dgm:spPr/>
      <dgm:t>
        <a:bodyPr/>
        <a:lstStyle/>
        <a:p>
          <a:endParaRPr lang="en-US"/>
        </a:p>
      </dgm:t>
    </dgm:pt>
    <dgm:pt modelId="{14B9E038-0D70-4940-8B51-0672D42CEF14}" type="pres">
      <dgm:prSet presAssocID="{53E3E6B1-57D8-4785-8F90-3517AA4DC3AF}" presName="compNode" presStyleCnt="0"/>
      <dgm:spPr/>
    </dgm:pt>
    <dgm:pt modelId="{291C189D-4B75-46C7-823E-21BBE5F2EA58}" type="pres">
      <dgm:prSet presAssocID="{53E3E6B1-57D8-4785-8F90-3517AA4DC3AF}" presName="node" presStyleLbl="node1" presStyleIdx="1" presStyleCnt="5" custScaleY="121130">
        <dgm:presLayoutVars>
          <dgm:bulletEnabled val="1"/>
        </dgm:presLayoutVars>
      </dgm:prSet>
      <dgm:spPr/>
      <dgm:t>
        <a:bodyPr/>
        <a:lstStyle/>
        <a:p>
          <a:endParaRPr lang="en-US"/>
        </a:p>
      </dgm:t>
    </dgm:pt>
    <dgm:pt modelId="{A7D072BF-F5FC-4C54-AE83-CE668B0F2DFD}" type="pres">
      <dgm:prSet presAssocID="{53E3E6B1-57D8-4785-8F90-3517AA4DC3AF}" presName="invisiNode" presStyleLbl="node1" presStyleIdx="1" presStyleCnt="5"/>
      <dgm:spPr/>
    </dgm:pt>
    <dgm:pt modelId="{5C5C1E48-B405-4C26-A044-A619487ED1C3}" type="pres">
      <dgm:prSet presAssocID="{53E3E6B1-57D8-4785-8F90-3517AA4DC3AF}" presName="imagNode" presStyleLbl="fgImgPlace1" presStyleIdx="1" presStyleCnt="5" custScaleY="77479" custLinFactX="9238" custLinFactNeighborX="100000" custLinFactNeighborY="12122"/>
      <dgm:spPr>
        <a:blipFill rotWithShape="1">
          <a:blip xmlns:r="http://schemas.openxmlformats.org/officeDocument/2006/relationships" r:embed="rId2"/>
          <a:stretch>
            <a:fillRect/>
          </a:stretch>
        </a:blipFill>
      </dgm:spPr>
    </dgm:pt>
    <dgm:pt modelId="{7E26858B-AEE7-4368-9C2E-C7FEDE696014}" type="pres">
      <dgm:prSet presAssocID="{F3ABD431-C12F-4770-BFE3-36695DE54C41}" presName="sibTrans" presStyleLbl="sibTrans2D1" presStyleIdx="0" presStyleCnt="0"/>
      <dgm:spPr/>
      <dgm:t>
        <a:bodyPr/>
        <a:lstStyle/>
        <a:p>
          <a:endParaRPr lang="en-US"/>
        </a:p>
      </dgm:t>
    </dgm:pt>
    <dgm:pt modelId="{47E237CC-F753-455E-802A-D6A093E7B284}" type="pres">
      <dgm:prSet presAssocID="{538BF107-123C-4664-9945-5F8376721221}" presName="compNode" presStyleCnt="0"/>
      <dgm:spPr/>
    </dgm:pt>
    <dgm:pt modelId="{E810E409-F633-404A-B81F-CED767A79A44}" type="pres">
      <dgm:prSet presAssocID="{538BF107-123C-4664-9945-5F8376721221}" presName="node" presStyleLbl="node1" presStyleIdx="2" presStyleCnt="5" custScaleY="122773" custLinFactNeighborY="1566">
        <dgm:presLayoutVars>
          <dgm:bulletEnabled val="1"/>
        </dgm:presLayoutVars>
      </dgm:prSet>
      <dgm:spPr/>
      <dgm:t>
        <a:bodyPr/>
        <a:lstStyle/>
        <a:p>
          <a:endParaRPr lang="en-US"/>
        </a:p>
      </dgm:t>
    </dgm:pt>
    <dgm:pt modelId="{BDB40AC0-D0A4-487C-9C29-021D51D13F1F}" type="pres">
      <dgm:prSet presAssocID="{538BF107-123C-4664-9945-5F8376721221}" presName="invisiNode" presStyleLbl="node1" presStyleIdx="2" presStyleCnt="5"/>
      <dgm:spPr/>
    </dgm:pt>
    <dgm:pt modelId="{F1963B76-23CE-4478-84F0-DB50399F8F37}" type="pres">
      <dgm:prSet presAssocID="{538BF107-123C-4664-9945-5F8376721221}" presName="imagNode" presStyleLbl="fgImgPlace1" presStyleIdx="2" presStyleCnt="5" custScaleY="77479" custLinFactX="-10953" custLinFactNeighborX="-100000" custLinFactNeighborY="13133"/>
      <dgm:spPr>
        <a:blipFill rotWithShape="1">
          <a:blip xmlns:r="http://schemas.openxmlformats.org/officeDocument/2006/relationships" r:embed="rId3"/>
          <a:stretch>
            <a:fillRect/>
          </a:stretch>
        </a:blipFill>
      </dgm:spPr>
    </dgm:pt>
    <dgm:pt modelId="{D6AEE240-82D7-45C3-8573-7094693BD831}" type="pres">
      <dgm:prSet presAssocID="{35D66CE4-6F2D-4A78-8314-FBCA1E6AD3DF}" presName="sibTrans" presStyleLbl="sibTrans2D1" presStyleIdx="0" presStyleCnt="0"/>
      <dgm:spPr/>
      <dgm:t>
        <a:bodyPr/>
        <a:lstStyle/>
        <a:p>
          <a:endParaRPr lang="en-US"/>
        </a:p>
      </dgm:t>
    </dgm:pt>
    <dgm:pt modelId="{86BD1194-B8DA-4433-9867-3040740B320E}" type="pres">
      <dgm:prSet presAssocID="{229E78C2-155D-4B64-99FD-C5ED0494566C}" presName="compNode" presStyleCnt="0"/>
      <dgm:spPr/>
    </dgm:pt>
    <dgm:pt modelId="{9F365832-6B93-4E74-8F1A-7F057410192A}" type="pres">
      <dgm:prSet presAssocID="{229E78C2-155D-4B64-99FD-C5ED0494566C}" presName="node" presStyleLbl="node1" presStyleIdx="3" presStyleCnt="5" custScaleY="121130">
        <dgm:presLayoutVars>
          <dgm:bulletEnabled val="1"/>
        </dgm:presLayoutVars>
      </dgm:prSet>
      <dgm:spPr/>
      <dgm:t>
        <a:bodyPr/>
        <a:lstStyle/>
        <a:p>
          <a:endParaRPr lang="en-US"/>
        </a:p>
      </dgm:t>
    </dgm:pt>
    <dgm:pt modelId="{0E997A88-FC98-411F-A8FE-988058E7362E}" type="pres">
      <dgm:prSet presAssocID="{229E78C2-155D-4B64-99FD-C5ED0494566C}" presName="invisiNode" presStyleLbl="node1" presStyleIdx="3" presStyleCnt="5"/>
      <dgm:spPr/>
    </dgm:pt>
    <dgm:pt modelId="{A29E7D9C-B470-467D-BDDD-72EE09CC3C7D}" type="pres">
      <dgm:prSet presAssocID="{229E78C2-155D-4B64-99FD-C5ED0494566C}" presName="imagNode" presStyleLbl="fgImgPlace1" presStyleIdx="3" presStyleCnt="5" custScaleY="76577" custLinFactNeighborY="12899"/>
      <dgm:spPr>
        <a:blipFill rotWithShape="1">
          <a:blip xmlns:r="http://schemas.openxmlformats.org/officeDocument/2006/relationships" r:embed="rId4"/>
          <a:stretch>
            <a:fillRect/>
          </a:stretch>
        </a:blipFill>
      </dgm:spPr>
    </dgm:pt>
    <dgm:pt modelId="{4F5CDD7E-4B4C-4BFC-B6F7-7DCD3DF13CD7}" type="pres">
      <dgm:prSet presAssocID="{FDE63ED8-858F-4555-8F51-7D1639BABF6C}" presName="sibTrans" presStyleLbl="sibTrans2D1" presStyleIdx="0" presStyleCnt="0"/>
      <dgm:spPr/>
      <dgm:t>
        <a:bodyPr/>
        <a:lstStyle/>
        <a:p>
          <a:endParaRPr lang="en-US"/>
        </a:p>
      </dgm:t>
    </dgm:pt>
    <dgm:pt modelId="{E5FD6A52-ECF1-4C7B-95E3-62AFD3C759A0}" type="pres">
      <dgm:prSet presAssocID="{ACF4F56D-4CE3-4367-8F46-9809C46D41D8}" presName="compNode" presStyleCnt="0"/>
      <dgm:spPr/>
    </dgm:pt>
    <dgm:pt modelId="{06DD29CD-6CD8-4BEA-AAE1-2CCACF948DD5}" type="pres">
      <dgm:prSet presAssocID="{ACF4F56D-4CE3-4367-8F46-9809C46D41D8}" presName="node" presStyleLbl="node1" presStyleIdx="4" presStyleCnt="5" custScaleY="121130">
        <dgm:presLayoutVars>
          <dgm:bulletEnabled val="1"/>
        </dgm:presLayoutVars>
      </dgm:prSet>
      <dgm:spPr/>
      <dgm:t>
        <a:bodyPr/>
        <a:lstStyle/>
        <a:p>
          <a:endParaRPr lang="en-US"/>
        </a:p>
      </dgm:t>
    </dgm:pt>
    <dgm:pt modelId="{8DAC42AD-5480-4337-8E5F-0C1B9B557DA4}" type="pres">
      <dgm:prSet presAssocID="{ACF4F56D-4CE3-4367-8F46-9809C46D41D8}" presName="invisiNode" presStyleLbl="node1" presStyleIdx="4" presStyleCnt="5"/>
      <dgm:spPr/>
    </dgm:pt>
    <dgm:pt modelId="{129CA273-A05D-419E-A17A-05CDD3783A56}" type="pres">
      <dgm:prSet presAssocID="{ACF4F56D-4CE3-4367-8F46-9809C46D41D8}" presName="imagNode" presStyleLbl="fgImgPlace1" presStyleIdx="4" presStyleCnt="5" custScaleY="76577" custLinFactNeighborY="12899"/>
      <dgm:spPr>
        <a:blipFill rotWithShape="1">
          <a:blip xmlns:r="http://schemas.openxmlformats.org/officeDocument/2006/relationships" r:embed="rId5"/>
          <a:stretch>
            <a:fillRect/>
          </a:stretch>
        </a:blipFill>
      </dgm:spPr>
    </dgm:pt>
  </dgm:ptLst>
  <dgm:cxnLst>
    <dgm:cxn modelId="{27B0314A-4325-4CFE-A089-571F88DD8B5E}" type="presOf" srcId="{F3ABD431-C12F-4770-BFE3-36695DE54C41}" destId="{7E26858B-AEE7-4368-9C2E-C7FEDE696014}" srcOrd="0" destOrd="0" presId="urn:microsoft.com/office/officeart/2005/8/layout/pList2"/>
    <dgm:cxn modelId="{1E484AD0-DFBF-48E4-8EE0-3BC441A19838}" type="presOf" srcId="{538BF107-123C-4664-9945-5F8376721221}" destId="{E810E409-F633-404A-B81F-CED767A79A44}" srcOrd="0" destOrd="0" presId="urn:microsoft.com/office/officeart/2005/8/layout/pList2"/>
    <dgm:cxn modelId="{53445094-5E2B-4581-B619-FC4F8D59F04D}" type="presOf" srcId="{1EAD3418-404F-43DF-997F-BEB8AE3A37D2}" destId="{386C734D-1628-4E15-826D-BC62B094AADF}" srcOrd="0" destOrd="0" presId="urn:microsoft.com/office/officeart/2005/8/layout/pList2"/>
    <dgm:cxn modelId="{3AA34653-7101-4815-BBF0-FDB63A3574D5}" type="presOf" srcId="{35D66CE4-6F2D-4A78-8314-FBCA1E6AD3DF}" destId="{D6AEE240-82D7-45C3-8573-7094693BD831}" srcOrd="0" destOrd="0" presId="urn:microsoft.com/office/officeart/2005/8/layout/pList2"/>
    <dgm:cxn modelId="{73076756-90A2-4065-BC44-9206FD1383CC}" srcId="{21568100-6DAD-4E3F-AAA8-2185CFECA269}" destId="{53E3E6B1-57D8-4785-8F90-3517AA4DC3AF}" srcOrd="1" destOrd="0" parTransId="{F2B3FEB9-4C05-4B78-B9BB-8012E96D0323}" sibTransId="{F3ABD431-C12F-4770-BFE3-36695DE54C41}"/>
    <dgm:cxn modelId="{A74C2D9D-D24F-41D2-B5B1-891499BD7B2A}" type="presOf" srcId="{ACF4F56D-4CE3-4367-8F46-9809C46D41D8}" destId="{06DD29CD-6CD8-4BEA-AAE1-2CCACF948DD5}" srcOrd="0" destOrd="0" presId="urn:microsoft.com/office/officeart/2005/8/layout/pList2"/>
    <dgm:cxn modelId="{1F4407D2-8E1D-47D0-B525-9163FC62187C}" srcId="{21568100-6DAD-4E3F-AAA8-2185CFECA269}" destId="{229E78C2-155D-4B64-99FD-C5ED0494566C}" srcOrd="3" destOrd="0" parTransId="{88CDDFE9-2C6F-4261-8133-F24B7F827D6A}" sibTransId="{FDE63ED8-858F-4555-8F51-7D1639BABF6C}"/>
    <dgm:cxn modelId="{F9A3E58F-7D95-44A6-A4EE-8D327FF85D5C}" type="presOf" srcId="{21568100-6DAD-4E3F-AAA8-2185CFECA269}" destId="{8A9E621C-6312-473E-8F68-4AA6F25511AB}" srcOrd="0" destOrd="0" presId="urn:microsoft.com/office/officeart/2005/8/layout/pList2"/>
    <dgm:cxn modelId="{942C3B30-DE4F-4717-BC8E-1AF5113DA2EF}" type="presOf" srcId="{53E3E6B1-57D8-4785-8F90-3517AA4DC3AF}" destId="{291C189D-4B75-46C7-823E-21BBE5F2EA58}" srcOrd="0" destOrd="0" presId="urn:microsoft.com/office/officeart/2005/8/layout/pList2"/>
    <dgm:cxn modelId="{54A1FC15-35A9-444F-B720-55C84FED4B90}" srcId="{21568100-6DAD-4E3F-AAA8-2185CFECA269}" destId="{1EAD3418-404F-43DF-997F-BEB8AE3A37D2}" srcOrd="0" destOrd="0" parTransId="{883BC6F6-A3F1-462E-A3DD-FC4626657DFD}" sibTransId="{BE09C07B-FDFA-4AE6-9F4B-77373F28EADF}"/>
    <dgm:cxn modelId="{256F9AA0-23CB-42B1-84C4-F6D84F9B1075}" srcId="{21568100-6DAD-4E3F-AAA8-2185CFECA269}" destId="{ACF4F56D-4CE3-4367-8F46-9809C46D41D8}" srcOrd="4" destOrd="0" parTransId="{1F3F2816-4E79-497C-B0D5-50BF2945EFB9}" sibTransId="{4EF4F353-2BFA-40E8-8757-FC2D0836F2D2}"/>
    <dgm:cxn modelId="{A323511D-242A-4040-B3CE-B3BFD892D07B}" srcId="{21568100-6DAD-4E3F-AAA8-2185CFECA269}" destId="{538BF107-123C-4664-9945-5F8376721221}" srcOrd="2" destOrd="0" parTransId="{286786FE-36BD-4C65-A7E2-40C61C256106}" sibTransId="{35D66CE4-6F2D-4A78-8314-FBCA1E6AD3DF}"/>
    <dgm:cxn modelId="{BC67148D-E46F-4E37-8094-9D931A149643}" type="presOf" srcId="{BE09C07B-FDFA-4AE6-9F4B-77373F28EADF}" destId="{C2382AB9-A891-42E5-8475-1DBFE1205881}" srcOrd="0" destOrd="0" presId="urn:microsoft.com/office/officeart/2005/8/layout/pList2"/>
    <dgm:cxn modelId="{999CE06B-6960-45CC-A0AC-27BF3C30918C}" type="presOf" srcId="{229E78C2-155D-4B64-99FD-C5ED0494566C}" destId="{9F365832-6B93-4E74-8F1A-7F057410192A}" srcOrd="0" destOrd="0" presId="urn:microsoft.com/office/officeart/2005/8/layout/pList2"/>
    <dgm:cxn modelId="{2FFB6A91-4590-437C-B8E8-E70C296686AE}" type="presOf" srcId="{FDE63ED8-858F-4555-8F51-7D1639BABF6C}" destId="{4F5CDD7E-4B4C-4BFC-B6F7-7DCD3DF13CD7}" srcOrd="0" destOrd="0" presId="urn:microsoft.com/office/officeart/2005/8/layout/pList2"/>
    <dgm:cxn modelId="{72A3442F-A9F3-475F-9596-B1991012C839}" type="presParOf" srcId="{8A9E621C-6312-473E-8F68-4AA6F25511AB}" destId="{43965E79-8D2F-4112-8369-E210411C4EAE}" srcOrd="0" destOrd="0" presId="urn:microsoft.com/office/officeart/2005/8/layout/pList2"/>
    <dgm:cxn modelId="{58C30E8C-D7F7-499E-93C8-44BD072970B3}" type="presParOf" srcId="{8A9E621C-6312-473E-8F68-4AA6F25511AB}" destId="{CF1DE108-86E3-4160-840B-4A0F4AC07E66}" srcOrd="1" destOrd="0" presId="urn:microsoft.com/office/officeart/2005/8/layout/pList2"/>
    <dgm:cxn modelId="{7F0DD52B-7D94-47E9-8CB5-28AC31A9E66D}" type="presParOf" srcId="{CF1DE108-86E3-4160-840B-4A0F4AC07E66}" destId="{9233300D-AACD-40CF-8310-65F00458B8CD}" srcOrd="0" destOrd="0" presId="urn:microsoft.com/office/officeart/2005/8/layout/pList2"/>
    <dgm:cxn modelId="{362B42BA-0E6C-4780-A07E-F21728840CBA}" type="presParOf" srcId="{9233300D-AACD-40CF-8310-65F00458B8CD}" destId="{386C734D-1628-4E15-826D-BC62B094AADF}" srcOrd="0" destOrd="0" presId="urn:microsoft.com/office/officeart/2005/8/layout/pList2"/>
    <dgm:cxn modelId="{A24C756D-55D0-47FC-9B3C-86E6FC2D346D}" type="presParOf" srcId="{9233300D-AACD-40CF-8310-65F00458B8CD}" destId="{2D518C66-788C-4D1C-AD50-3E5ABCECC640}" srcOrd="1" destOrd="0" presId="urn:microsoft.com/office/officeart/2005/8/layout/pList2"/>
    <dgm:cxn modelId="{F9FCE903-7C2A-413A-85C6-6C74DD015587}" type="presParOf" srcId="{9233300D-AACD-40CF-8310-65F00458B8CD}" destId="{BB282664-EBD8-4367-BDD2-D30042164241}" srcOrd="2" destOrd="0" presId="urn:microsoft.com/office/officeart/2005/8/layout/pList2"/>
    <dgm:cxn modelId="{10A134BC-DF5E-47D3-ACF7-F9EE54FA8D82}" type="presParOf" srcId="{CF1DE108-86E3-4160-840B-4A0F4AC07E66}" destId="{C2382AB9-A891-42E5-8475-1DBFE1205881}" srcOrd="1" destOrd="0" presId="urn:microsoft.com/office/officeart/2005/8/layout/pList2"/>
    <dgm:cxn modelId="{89F93695-2D07-494F-8FCF-BAD10F97A0D4}" type="presParOf" srcId="{CF1DE108-86E3-4160-840B-4A0F4AC07E66}" destId="{14B9E038-0D70-4940-8B51-0672D42CEF14}" srcOrd="2" destOrd="0" presId="urn:microsoft.com/office/officeart/2005/8/layout/pList2"/>
    <dgm:cxn modelId="{9BA437F2-A276-4A8A-AA3F-D85689A21AF1}" type="presParOf" srcId="{14B9E038-0D70-4940-8B51-0672D42CEF14}" destId="{291C189D-4B75-46C7-823E-21BBE5F2EA58}" srcOrd="0" destOrd="0" presId="urn:microsoft.com/office/officeart/2005/8/layout/pList2"/>
    <dgm:cxn modelId="{00C35A63-1BDE-45E2-8FC4-1F2DBDAC434E}" type="presParOf" srcId="{14B9E038-0D70-4940-8B51-0672D42CEF14}" destId="{A7D072BF-F5FC-4C54-AE83-CE668B0F2DFD}" srcOrd="1" destOrd="0" presId="urn:microsoft.com/office/officeart/2005/8/layout/pList2"/>
    <dgm:cxn modelId="{132CC947-C2D8-4944-B91A-615C24A41B87}" type="presParOf" srcId="{14B9E038-0D70-4940-8B51-0672D42CEF14}" destId="{5C5C1E48-B405-4C26-A044-A619487ED1C3}" srcOrd="2" destOrd="0" presId="urn:microsoft.com/office/officeart/2005/8/layout/pList2"/>
    <dgm:cxn modelId="{6D5A88F8-C265-4B2C-BDAF-FCE8115F4898}" type="presParOf" srcId="{CF1DE108-86E3-4160-840B-4A0F4AC07E66}" destId="{7E26858B-AEE7-4368-9C2E-C7FEDE696014}" srcOrd="3" destOrd="0" presId="urn:microsoft.com/office/officeart/2005/8/layout/pList2"/>
    <dgm:cxn modelId="{505E0C62-2E2B-4F88-8391-9AB30DEA0F3C}" type="presParOf" srcId="{CF1DE108-86E3-4160-840B-4A0F4AC07E66}" destId="{47E237CC-F753-455E-802A-D6A093E7B284}" srcOrd="4" destOrd="0" presId="urn:microsoft.com/office/officeart/2005/8/layout/pList2"/>
    <dgm:cxn modelId="{41C8F413-BCF0-499C-B30F-C828550D5ACC}" type="presParOf" srcId="{47E237CC-F753-455E-802A-D6A093E7B284}" destId="{E810E409-F633-404A-B81F-CED767A79A44}" srcOrd="0" destOrd="0" presId="urn:microsoft.com/office/officeart/2005/8/layout/pList2"/>
    <dgm:cxn modelId="{77A2F443-A4DB-4476-9866-8D4181819B5D}" type="presParOf" srcId="{47E237CC-F753-455E-802A-D6A093E7B284}" destId="{BDB40AC0-D0A4-487C-9C29-021D51D13F1F}" srcOrd="1" destOrd="0" presId="urn:microsoft.com/office/officeart/2005/8/layout/pList2"/>
    <dgm:cxn modelId="{2F3CEA35-7220-4647-BCB3-F90F3D08E697}" type="presParOf" srcId="{47E237CC-F753-455E-802A-D6A093E7B284}" destId="{F1963B76-23CE-4478-84F0-DB50399F8F37}" srcOrd="2" destOrd="0" presId="urn:microsoft.com/office/officeart/2005/8/layout/pList2"/>
    <dgm:cxn modelId="{033BEC26-14BC-4CA5-8294-38364C7AC429}" type="presParOf" srcId="{CF1DE108-86E3-4160-840B-4A0F4AC07E66}" destId="{D6AEE240-82D7-45C3-8573-7094693BD831}" srcOrd="5" destOrd="0" presId="urn:microsoft.com/office/officeart/2005/8/layout/pList2"/>
    <dgm:cxn modelId="{9B05BB54-732D-4B38-B5EB-0B9621E0527B}" type="presParOf" srcId="{CF1DE108-86E3-4160-840B-4A0F4AC07E66}" destId="{86BD1194-B8DA-4433-9867-3040740B320E}" srcOrd="6" destOrd="0" presId="urn:microsoft.com/office/officeart/2005/8/layout/pList2"/>
    <dgm:cxn modelId="{003C0517-68B5-4A45-843C-32EA9FE355BB}" type="presParOf" srcId="{86BD1194-B8DA-4433-9867-3040740B320E}" destId="{9F365832-6B93-4E74-8F1A-7F057410192A}" srcOrd="0" destOrd="0" presId="urn:microsoft.com/office/officeart/2005/8/layout/pList2"/>
    <dgm:cxn modelId="{2DBD45BA-A955-4BAF-BC65-C38EED6CDBE9}" type="presParOf" srcId="{86BD1194-B8DA-4433-9867-3040740B320E}" destId="{0E997A88-FC98-411F-A8FE-988058E7362E}" srcOrd="1" destOrd="0" presId="urn:microsoft.com/office/officeart/2005/8/layout/pList2"/>
    <dgm:cxn modelId="{36CD678D-CC73-4708-99F9-987F9523C7CB}" type="presParOf" srcId="{86BD1194-B8DA-4433-9867-3040740B320E}" destId="{A29E7D9C-B470-467D-BDDD-72EE09CC3C7D}" srcOrd="2" destOrd="0" presId="urn:microsoft.com/office/officeart/2005/8/layout/pList2"/>
    <dgm:cxn modelId="{040D1E15-106F-4E0A-A555-4E208B7D318E}" type="presParOf" srcId="{CF1DE108-86E3-4160-840B-4A0F4AC07E66}" destId="{4F5CDD7E-4B4C-4BFC-B6F7-7DCD3DF13CD7}" srcOrd="7" destOrd="0" presId="urn:microsoft.com/office/officeart/2005/8/layout/pList2"/>
    <dgm:cxn modelId="{287D3672-C86F-48C7-9AAD-4C1C6FBE4249}" type="presParOf" srcId="{CF1DE108-86E3-4160-840B-4A0F4AC07E66}" destId="{E5FD6A52-ECF1-4C7B-95E3-62AFD3C759A0}" srcOrd="8" destOrd="0" presId="urn:microsoft.com/office/officeart/2005/8/layout/pList2"/>
    <dgm:cxn modelId="{18FB067B-24A8-4475-AC67-B878FE6B6324}" type="presParOf" srcId="{E5FD6A52-ECF1-4C7B-95E3-62AFD3C759A0}" destId="{06DD29CD-6CD8-4BEA-AAE1-2CCACF948DD5}" srcOrd="0" destOrd="0" presId="urn:microsoft.com/office/officeart/2005/8/layout/pList2"/>
    <dgm:cxn modelId="{F9238BCB-44FB-46A4-AEF0-C2FE8C7BC5F8}" type="presParOf" srcId="{E5FD6A52-ECF1-4C7B-95E3-62AFD3C759A0}" destId="{8DAC42AD-5480-4337-8E5F-0C1B9B557DA4}" srcOrd="1" destOrd="0" presId="urn:microsoft.com/office/officeart/2005/8/layout/pList2"/>
    <dgm:cxn modelId="{F84F6C41-3EC6-4F75-9DB4-3CD2E5F46CED}" type="presParOf" srcId="{E5FD6A52-ECF1-4C7B-95E3-62AFD3C759A0}" destId="{129CA273-A05D-419E-A17A-05CDD3783A5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1BFFB7C-E0B3-5C43-BB46-809EAAE1E1D3}" type="doc">
      <dgm:prSet loTypeId="urn:microsoft.com/office/officeart/2005/8/layout/pList1" loCatId="" qsTypeId="urn:microsoft.com/office/officeart/2005/8/quickstyle/simple4" qsCatId="simple" csTypeId="urn:microsoft.com/office/officeart/2005/8/colors/accent1_2" csCatId="accent1" phldr="1"/>
      <dgm:spPr/>
      <dgm:t>
        <a:bodyPr/>
        <a:lstStyle/>
        <a:p>
          <a:endParaRPr lang="en-US"/>
        </a:p>
      </dgm:t>
    </dgm:pt>
    <dgm:pt modelId="{3F88A4D2-09C6-5F43-8B2E-73A097BD8F17}">
      <dgm:prSet phldrT="[Text]"/>
      <dgm:spPr/>
      <dgm:t>
        <a:bodyPr/>
        <a:lstStyle/>
        <a:p>
          <a:r>
            <a:rPr lang="en-US" dirty="0" smtClean="0"/>
            <a:t>Live Music</a:t>
          </a:r>
          <a:endParaRPr lang="en-US" dirty="0"/>
        </a:p>
      </dgm:t>
    </dgm:pt>
    <dgm:pt modelId="{8570C795-9C93-C84C-BF00-04715C96F820}" type="parTrans" cxnId="{60132F56-A4DB-FB4B-B72C-053A88EEC950}">
      <dgm:prSet/>
      <dgm:spPr/>
      <dgm:t>
        <a:bodyPr/>
        <a:lstStyle/>
        <a:p>
          <a:endParaRPr lang="en-US"/>
        </a:p>
      </dgm:t>
    </dgm:pt>
    <dgm:pt modelId="{C8C5EC04-46F5-D94C-BF29-E66F5B4637ED}" type="sibTrans" cxnId="{60132F56-A4DB-FB4B-B72C-053A88EEC950}">
      <dgm:prSet/>
      <dgm:spPr/>
      <dgm:t>
        <a:bodyPr/>
        <a:lstStyle/>
        <a:p>
          <a:endParaRPr lang="en-US"/>
        </a:p>
      </dgm:t>
    </dgm:pt>
    <dgm:pt modelId="{C0182802-33A1-884E-B5D2-E91F43518F53}">
      <dgm:prSet phldrT="[Text]"/>
      <dgm:spPr/>
      <dgm:t>
        <a:bodyPr/>
        <a:lstStyle/>
        <a:p>
          <a:r>
            <a:rPr lang="en-US" dirty="0" smtClean="0"/>
            <a:t>Local Food </a:t>
          </a:r>
          <a:endParaRPr lang="en-US" dirty="0"/>
        </a:p>
      </dgm:t>
    </dgm:pt>
    <dgm:pt modelId="{8B89945E-6047-B747-9B7E-EDDF3D1692B3}" type="parTrans" cxnId="{B7387312-81A8-B345-B827-0DD95BE77D95}">
      <dgm:prSet/>
      <dgm:spPr/>
      <dgm:t>
        <a:bodyPr/>
        <a:lstStyle/>
        <a:p>
          <a:endParaRPr lang="en-US"/>
        </a:p>
      </dgm:t>
    </dgm:pt>
    <dgm:pt modelId="{A4FFA35E-4B16-E74A-8FEA-1C040DF8107C}" type="sibTrans" cxnId="{B7387312-81A8-B345-B827-0DD95BE77D95}">
      <dgm:prSet/>
      <dgm:spPr/>
      <dgm:t>
        <a:bodyPr/>
        <a:lstStyle/>
        <a:p>
          <a:endParaRPr lang="en-US"/>
        </a:p>
      </dgm:t>
    </dgm:pt>
    <dgm:pt modelId="{EC7D0F6A-E8E6-E04A-B9B5-9044616367F3}">
      <dgm:prSet phldrT="[Text]"/>
      <dgm:spPr/>
      <dgm:t>
        <a:bodyPr/>
        <a:lstStyle/>
        <a:p>
          <a:r>
            <a:rPr lang="en-US" dirty="0" smtClean="0"/>
            <a:t>Award wining local wines</a:t>
          </a:r>
          <a:endParaRPr lang="en-US" dirty="0"/>
        </a:p>
      </dgm:t>
    </dgm:pt>
    <dgm:pt modelId="{0914177F-AD8C-514B-84FA-58069CC7F192}" type="parTrans" cxnId="{4F07C0CB-970B-B04F-A136-6E2BE4A5B3AE}">
      <dgm:prSet/>
      <dgm:spPr/>
      <dgm:t>
        <a:bodyPr/>
        <a:lstStyle/>
        <a:p>
          <a:endParaRPr lang="en-US"/>
        </a:p>
      </dgm:t>
    </dgm:pt>
    <dgm:pt modelId="{E14DEA65-8719-7345-9A8F-00ED5B15DF0F}" type="sibTrans" cxnId="{4F07C0CB-970B-B04F-A136-6E2BE4A5B3AE}">
      <dgm:prSet/>
      <dgm:spPr/>
      <dgm:t>
        <a:bodyPr/>
        <a:lstStyle/>
        <a:p>
          <a:endParaRPr lang="en-US"/>
        </a:p>
      </dgm:t>
    </dgm:pt>
    <dgm:pt modelId="{6A495C62-B408-2046-B2A3-F534FF4FDE21}">
      <dgm:prSet phldrT="[Text]"/>
      <dgm:spPr/>
      <dgm:t>
        <a:bodyPr/>
        <a:lstStyle/>
        <a:p>
          <a:r>
            <a:rPr lang="en-US" dirty="0" smtClean="0"/>
            <a:t>And craft brews</a:t>
          </a:r>
          <a:endParaRPr lang="en-US" dirty="0"/>
        </a:p>
      </dgm:t>
    </dgm:pt>
    <dgm:pt modelId="{5E9173B3-8DA6-2B47-89F6-1E386CA59BE6}" type="sibTrans" cxnId="{97D7FDFF-419D-0C42-BE00-2EB8CA32B85C}">
      <dgm:prSet/>
      <dgm:spPr/>
      <dgm:t>
        <a:bodyPr/>
        <a:lstStyle/>
        <a:p>
          <a:endParaRPr lang="en-US"/>
        </a:p>
      </dgm:t>
    </dgm:pt>
    <dgm:pt modelId="{B349BD86-587E-9841-BC2A-A000CC6E2A55}" type="parTrans" cxnId="{97D7FDFF-419D-0C42-BE00-2EB8CA32B85C}">
      <dgm:prSet/>
      <dgm:spPr/>
      <dgm:t>
        <a:bodyPr/>
        <a:lstStyle/>
        <a:p>
          <a:endParaRPr lang="en-US"/>
        </a:p>
      </dgm:t>
    </dgm:pt>
    <dgm:pt modelId="{19AF0AB8-4636-7C49-A8DC-8220689C9CA0}" type="pres">
      <dgm:prSet presAssocID="{51BFFB7C-E0B3-5C43-BB46-809EAAE1E1D3}" presName="Name0" presStyleCnt="0">
        <dgm:presLayoutVars>
          <dgm:dir/>
          <dgm:resizeHandles val="exact"/>
        </dgm:presLayoutVars>
      </dgm:prSet>
      <dgm:spPr/>
      <dgm:t>
        <a:bodyPr/>
        <a:lstStyle/>
        <a:p>
          <a:endParaRPr lang="en-US"/>
        </a:p>
      </dgm:t>
    </dgm:pt>
    <dgm:pt modelId="{1575A7ED-D63F-DF49-B854-610E3013EB27}" type="pres">
      <dgm:prSet presAssocID="{3F88A4D2-09C6-5F43-8B2E-73A097BD8F17}" presName="compNode" presStyleCnt="0"/>
      <dgm:spPr/>
    </dgm:pt>
    <dgm:pt modelId="{C4226A0D-57AB-A547-B0B1-BB812F15B9AA}" type="pres">
      <dgm:prSet presAssocID="{3F88A4D2-09C6-5F43-8B2E-73A097BD8F17}" presName="pictRect" presStyleLbl="node1" presStyleIdx="0" presStyleCnt="4" custScaleX="100084" custScaleY="100068" custLinFactNeighborX="-8333" custLinFactNeighborY="14177"/>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950" r="-32000" b="950"/>
          </a:stretch>
        </a:blipFill>
      </dgm:spPr>
    </dgm:pt>
    <dgm:pt modelId="{AF81092D-E624-D240-B8CF-153519EA1371}" type="pres">
      <dgm:prSet presAssocID="{3F88A4D2-09C6-5F43-8B2E-73A097BD8F17}" presName="textRect" presStyleLbl="revTx" presStyleIdx="0" presStyleCnt="4" custLinFactNeighborX="-7530" custLinFactNeighborY="8116">
        <dgm:presLayoutVars>
          <dgm:bulletEnabled val="1"/>
        </dgm:presLayoutVars>
      </dgm:prSet>
      <dgm:spPr/>
      <dgm:t>
        <a:bodyPr/>
        <a:lstStyle/>
        <a:p>
          <a:endParaRPr lang="en-US"/>
        </a:p>
      </dgm:t>
    </dgm:pt>
    <dgm:pt modelId="{A3BFF9E2-DA6B-404E-A506-C27B7E6605AD}" type="pres">
      <dgm:prSet presAssocID="{C8C5EC04-46F5-D94C-BF29-E66F5B4637ED}" presName="sibTrans" presStyleLbl="sibTrans2D1" presStyleIdx="0" presStyleCnt="0"/>
      <dgm:spPr/>
      <dgm:t>
        <a:bodyPr/>
        <a:lstStyle/>
        <a:p>
          <a:endParaRPr lang="en-US"/>
        </a:p>
      </dgm:t>
    </dgm:pt>
    <dgm:pt modelId="{ACC676A5-AF78-544E-9242-6494DE4053BF}" type="pres">
      <dgm:prSet presAssocID="{C0182802-33A1-884E-B5D2-E91F43518F53}" presName="compNode" presStyleCnt="0"/>
      <dgm:spPr/>
    </dgm:pt>
    <dgm:pt modelId="{C8CB6C5C-C3B0-D441-84AD-BBA4037883E5}" type="pres">
      <dgm:prSet presAssocID="{C0182802-33A1-884E-B5D2-E91F43518F53}" presName="pictRect" presStyleLbl="node1" presStyleIdx="1" presStyleCnt="4" custLinFactNeighborX="-2258" custLinFactNeighborY="17480"/>
      <dgm:spPr>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dgm:spPr>
    </dgm:pt>
    <dgm:pt modelId="{FD7374CB-9FC5-D547-827F-BB44CD461B19}" type="pres">
      <dgm:prSet presAssocID="{C0182802-33A1-884E-B5D2-E91F43518F53}" presName="textRect" presStyleLbl="revTx" presStyleIdx="1" presStyleCnt="4" custLinFactNeighborY="14203">
        <dgm:presLayoutVars>
          <dgm:bulletEnabled val="1"/>
        </dgm:presLayoutVars>
      </dgm:prSet>
      <dgm:spPr/>
      <dgm:t>
        <a:bodyPr/>
        <a:lstStyle/>
        <a:p>
          <a:endParaRPr lang="en-US"/>
        </a:p>
      </dgm:t>
    </dgm:pt>
    <dgm:pt modelId="{17D439A1-F94C-0B44-9666-981A1A5DE9C7}" type="pres">
      <dgm:prSet presAssocID="{A4FFA35E-4B16-E74A-8FEA-1C040DF8107C}" presName="sibTrans" presStyleLbl="sibTrans2D1" presStyleIdx="0" presStyleCnt="0"/>
      <dgm:spPr/>
      <dgm:t>
        <a:bodyPr/>
        <a:lstStyle/>
        <a:p>
          <a:endParaRPr lang="en-US"/>
        </a:p>
      </dgm:t>
    </dgm:pt>
    <dgm:pt modelId="{32189948-ECD1-1141-8D6D-28847172A3CD}" type="pres">
      <dgm:prSet presAssocID="{EC7D0F6A-E8E6-E04A-B9B5-9044616367F3}" presName="compNode" presStyleCnt="0"/>
      <dgm:spPr/>
    </dgm:pt>
    <dgm:pt modelId="{55AE42FF-CDFF-204B-BA5D-0B5266274CEB}" type="pres">
      <dgm:prSet presAssocID="{EC7D0F6A-E8E6-E04A-B9B5-9044616367F3}" presName="pictRect" presStyleLbl="node1" presStyleIdx="2" presStyleCnt="4" custLinFactNeighborX="8212" custLinFactNeighborY="175"/>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613" b="-49613"/>
          </a:stretch>
        </a:blipFill>
      </dgm:spPr>
    </dgm:pt>
    <dgm:pt modelId="{39BB11C9-795B-DC46-8D36-D2A14E8A51EA}" type="pres">
      <dgm:prSet presAssocID="{EC7D0F6A-E8E6-E04A-B9B5-9044616367F3}" presName="textRect" presStyleLbl="revTx" presStyleIdx="2" presStyleCnt="4" custLinFactNeighborX="6777" custLinFactNeighborY="8116">
        <dgm:presLayoutVars>
          <dgm:bulletEnabled val="1"/>
        </dgm:presLayoutVars>
      </dgm:prSet>
      <dgm:spPr/>
      <dgm:t>
        <a:bodyPr/>
        <a:lstStyle/>
        <a:p>
          <a:endParaRPr lang="en-US"/>
        </a:p>
      </dgm:t>
    </dgm:pt>
    <dgm:pt modelId="{5F4BDD0A-FB61-6A4F-A05D-50574A22B61D}" type="pres">
      <dgm:prSet presAssocID="{E14DEA65-8719-7345-9A8F-00ED5B15DF0F}" presName="sibTrans" presStyleLbl="sibTrans2D1" presStyleIdx="0" presStyleCnt="0"/>
      <dgm:spPr/>
      <dgm:t>
        <a:bodyPr/>
        <a:lstStyle/>
        <a:p>
          <a:endParaRPr lang="en-US"/>
        </a:p>
      </dgm:t>
    </dgm:pt>
    <dgm:pt modelId="{9D7D29DE-0A9C-0846-90C0-705B142D5CE1}" type="pres">
      <dgm:prSet presAssocID="{6A495C62-B408-2046-B2A3-F534FF4FDE21}" presName="compNode" presStyleCnt="0"/>
      <dgm:spPr/>
    </dgm:pt>
    <dgm:pt modelId="{CA2FF021-5B2F-6A4C-9F96-C971A90FD5AB}" type="pres">
      <dgm:prSet presAssocID="{6A495C62-B408-2046-B2A3-F534FF4FDE21}" presName="pictRect" presStyleLbl="node1" presStyleIdx="3" presStyleCnt="4" custLinFactNeighborX="68" custLinFactNeighborY="3349"/>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pt>
    <dgm:pt modelId="{C96FC154-A0B7-184E-B46C-47D1A9BB9DF8}" type="pres">
      <dgm:prSet presAssocID="{6A495C62-B408-2046-B2A3-F534FF4FDE21}" presName="textRect" presStyleLbl="revTx" presStyleIdx="3" presStyleCnt="4" custLinFactNeighborY="9400">
        <dgm:presLayoutVars>
          <dgm:bulletEnabled val="1"/>
        </dgm:presLayoutVars>
      </dgm:prSet>
      <dgm:spPr/>
      <dgm:t>
        <a:bodyPr/>
        <a:lstStyle/>
        <a:p>
          <a:endParaRPr lang="en-US"/>
        </a:p>
      </dgm:t>
    </dgm:pt>
  </dgm:ptLst>
  <dgm:cxnLst>
    <dgm:cxn modelId="{BE0B7880-48C1-4BF1-BEC4-5E5DA87DF244}" type="presOf" srcId="{C0182802-33A1-884E-B5D2-E91F43518F53}" destId="{FD7374CB-9FC5-D547-827F-BB44CD461B19}" srcOrd="0" destOrd="0" presId="urn:microsoft.com/office/officeart/2005/8/layout/pList1"/>
    <dgm:cxn modelId="{97D7FDFF-419D-0C42-BE00-2EB8CA32B85C}" srcId="{51BFFB7C-E0B3-5C43-BB46-809EAAE1E1D3}" destId="{6A495C62-B408-2046-B2A3-F534FF4FDE21}" srcOrd="3" destOrd="0" parTransId="{B349BD86-587E-9841-BC2A-A000CC6E2A55}" sibTransId="{5E9173B3-8DA6-2B47-89F6-1E386CA59BE6}"/>
    <dgm:cxn modelId="{7BAB63F5-D083-4EAC-894F-29EC8994CCDB}" type="presOf" srcId="{EC7D0F6A-E8E6-E04A-B9B5-9044616367F3}" destId="{39BB11C9-795B-DC46-8D36-D2A14E8A51EA}" srcOrd="0" destOrd="0" presId="urn:microsoft.com/office/officeart/2005/8/layout/pList1"/>
    <dgm:cxn modelId="{B7387312-81A8-B345-B827-0DD95BE77D95}" srcId="{51BFFB7C-E0B3-5C43-BB46-809EAAE1E1D3}" destId="{C0182802-33A1-884E-B5D2-E91F43518F53}" srcOrd="1" destOrd="0" parTransId="{8B89945E-6047-B747-9B7E-EDDF3D1692B3}" sibTransId="{A4FFA35E-4B16-E74A-8FEA-1C040DF8107C}"/>
    <dgm:cxn modelId="{B5F787BF-978E-4E48-A88A-9B24472BBD39}" type="presOf" srcId="{A4FFA35E-4B16-E74A-8FEA-1C040DF8107C}" destId="{17D439A1-F94C-0B44-9666-981A1A5DE9C7}" srcOrd="0" destOrd="0" presId="urn:microsoft.com/office/officeart/2005/8/layout/pList1"/>
    <dgm:cxn modelId="{24D8F1E6-0389-4449-8360-7BD98DDAE799}" type="presOf" srcId="{3F88A4D2-09C6-5F43-8B2E-73A097BD8F17}" destId="{AF81092D-E624-D240-B8CF-153519EA1371}" srcOrd="0" destOrd="0" presId="urn:microsoft.com/office/officeart/2005/8/layout/pList1"/>
    <dgm:cxn modelId="{138E2E83-1497-40EE-94E8-7FDF9CD447B1}" type="presOf" srcId="{6A495C62-B408-2046-B2A3-F534FF4FDE21}" destId="{C96FC154-A0B7-184E-B46C-47D1A9BB9DF8}" srcOrd="0" destOrd="0" presId="urn:microsoft.com/office/officeart/2005/8/layout/pList1"/>
    <dgm:cxn modelId="{CE1EF84A-5EAE-4741-9362-9C4686B6F172}" type="presOf" srcId="{51BFFB7C-E0B3-5C43-BB46-809EAAE1E1D3}" destId="{19AF0AB8-4636-7C49-A8DC-8220689C9CA0}" srcOrd="0" destOrd="0" presId="urn:microsoft.com/office/officeart/2005/8/layout/pList1"/>
    <dgm:cxn modelId="{EC91361B-AEE9-4706-AD90-1FC08A4B02CE}" type="presOf" srcId="{C8C5EC04-46F5-D94C-BF29-E66F5B4637ED}" destId="{A3BFF9E2-DA6B-404E-A506-C27B7E6605AD}" srcOrd="0" destOrd="0" presId="urn:microsoft.com/office/officeart/2005/8/layout/pList1"/>
    <dgm:cxn modelId="{60132F56-A4DB-FB4B-B72C-053A88EEC950}" srcId="{51BFFB7C-E0B3-5C43-BB46-809EAAE1E1D3}" destId="{3F88A4D2-09C6-5F43-8B2E-73A097BD8F17}" srcOrd="0" destOrd="0" parTransId="{8570C795-9C93-C84C-BF00-04715C96F820}" sibTransId="{C8C5EC04-46F5-D94C-BF29-E66F5B4637ED}"/>
    <dgm:cxn modelId="{4F07C0CB-970B-B04F-A136-6E2BE4A5B3AE}" srcId="{51BFFB7C-E0B3-5C43-BB46-809EAAE1E1D3}" destId="{EC7D0F6A-E8E6-E04A-B9B5-9044616367F3}" srcOrd="2" destOrd="0" parTransId="{0914177F-AD8C-514B-84FA-58069CC7F192}" sibTransId="{E14DEA65-8719-7345-9A8F-00ED5B15DF0F}"/>
    <dgm:cxn modelId="{DA600198-41DC-4DD7-A764-E879919C25CC}" type="presOf" srcId="{E14DEA65-8719-7345-9A8F-00ED5B15DF0F}" destId="{5F4BDD0A-FB61-6A4F-A05D-50574A22B61D}" srcOrd="0" destOrd="0" presId="urn:microsoft.com/office/officeart/2005/8/layout/pList1"/>
    <dgm:cxn modelId="{A9A1CA6D-9BCA-4B5D-9B64-949175A4F028}" type="presParOf" srcId="{19AF0AB8-4636-7C49-A8DC-8220689C9CA0}" destId="{1575A7ED-D63F-DF49-B854-610E3013EB27}" srcOrd="0" destOrd="0" presId="urn:microsoft.com/office/officeart/2005/8/layout/pList1"/>
    <dgm:cxn modelId="{792286A7-F905-4990-BEFF-067AD351271A}" type="presParOf" srcId="{1575A7ED-D63F-DF49-B854-610E3013EB27}" destId="{C4226A0D-57AB-A547-B0B1-BB812F15B9AA}" srcOrd="0" destOrd="0" presId="urn:microsoft.com/office/officeart/2005/8/layout/pList1"/>
    <dgm:cxn modelId="{5083F3E0-52ED-402D-9F6A-806D3409180B}" type="presParOf" srcId="{1575A7ED-D63F-DF49-B854-610E3013EB27}" destId="{AF81092D-E624-D240-B8CF-153519EA1371}" srcOrd="1" destOrd="0" presId="urn:microsoft.com/office/officeart/2005/8/layout/pList1"/>
    <dgm:cxn modelId="{4E1D56FB-41CF-43D3-BEBF-2A54F9078D59}" type="presParOf" srcId="{19AF0AB8-4636-7C49-A8DC-8220689C9CA0}" destId="{A3BFF9E2-DA6B-404E-A506-C27B7E6605AD}" srcOrd="1" destOrd="0" presId="urn:microsoft.com/office/officeart/2005/8/layout/pList1"/>
    <dgm:cxn modelId="{D7B24BA5-04AA-48D4-B333-8BD6B9C3DDA9}" type="presParOf" srcId="{19AF0AB8-4636-7C49-A8DC-8220689C9CA0}" destId="{ACC676A5-AF78-544E-9242-6494DE4053BF}" srcOrd="2" destOrd="0" presId="urn:microsoft.com/office/officeart/2005/8/layout/pList1"/>
    <dgm:cxn modelId="{8151B944-07B2-4C9A-8FDA-C19E19DE7256}" type="presParOf" srcId="{ACC676A5-AF78-544E-9242-6494DE4053BF}" destId="{C8CB6C5C-C3B0-D441-84AD-BBA4037883E5}" srcOrd="0" destOrd="0" presId="urn:microsoft.com/office/officeart/2005/8/layout/pList1"/>
    <dgm:cxn modelId="{74FB7E99-ECEE-494A-8D5E-3DEC8D52FC55}" type="presParOf" srcId="{ACC676A5-AF78-544E-9242-6494DE4053BF}" destId="{FD7374CB-9FC5-D547-827F-BB44CD461B19}" srcOrd="1" destOrd="0" presId="urn:microsoft.com/office/officeart/2005/8/layout/pList1"/>
    <dgm:cxn modelId="{9742A8D2-C79E-49DE-9584-542E4CC96832}" type="presParOf" srcId="{19AF0AB8-4636-7C49-A8DC-8220689C9CA0}" destId="{17D439A1-F94C-0B44-9666-981A1A5DE9C7}" srcOrd="3" destOrd="0" presId="urn:microsoft.com/office/officeart/2005/8/layout/pList1"/>
    <dgm:cxn modelId="{0C65B908-CB91-4DC6-9204-B11E406DDB15}" type="presParOf" srcId="{19AF0AB8-4636-7C49-A8DC-8220689C9CA0}" destId="{32189948-ECD1-1141-8D6D-28847172A3CD}" srcOrd="4" destOrd="0" presId="urn:microsoft.com/office/officeart/2005/8/layout/pList1"/>
    <dgm:cxn modelId="{1AFA8477-1B84-4796-A0C7-4F995F00C8D0}" type="presParOf" srcId="{32189948-ECD1-1141-8D6D-28847172A3CD}" destId="{55AE42FF-CDFF-204B-BA5D-0B5266274CEB}" srcOrd="0" destOrd="0" presId="urn:microsoft.com/office/officeart/2005/8/layout/pList1"/>
    <dgm:cxn modelId="{9DC5DEAB-4CF3-4DB4-AD75-BB390A9F7BF6}" type="presParOf" srcId="{32189948-ECD1-1141-8D6D-28847172A3CD}" destId="{39BB11C9-795B-DC46-8D36-D2A14E8A51EA}" srcOrd="1" destOrd="0" presId="urn:microsoft.com/office/officeart/2005/8/layout/pList1"/>
    <dgm:cxn modelId="{5A1A2D1B-A422-483C-A6B9-FC5982E933D3}" type="presParOf" srcId="{19AF0AB8-4636-7C49-A8DC-8220689C9CA0}" destId="{5F4BDD0A-FB61-6A4F-A05D-50574A22B61D}" srcOrd="5" destOrd="0" presId="urn:microsoft.com/office/officeart/2005/8/layout/pList1"/>
    <dgm:cxn modelId="{4DD0C133-9038-4C39-B818-0FBC2C378ADA}" type="presParOf" srcId="{19AF0AB8-4636-7C49-A8DC-8220689C9CA0}" destId="{9D7D29DE-0A9C-0846-90C0-705B142D5CE1}" srcOrd="6" destOrd="0" presId="urn:microsoft.com/office/officeart/2005/8/layout/pList1"/>
    <dgm:cxn modelId="{238B36AA-6B87-4CB6-8D54-86D6A8C77ED9}" type="presParOf" srcId="{9D7D29DE-0A9C-0846-90C0-705B142D5CE1}" destId="{CA2FF021-5B2F-6A4C-9F96-C971A90FD5AB}" srcOrd="0" destOrd="0" presId="urn:microsoft.com/office/officeart/2005/8/layout/pList1"/>
    <dgm:cxn modelId="{AA70EBEF-1BB3-465D-B22E-2FDDFDF2EE66}" type="presParOf" srcId="{9D7D29DE-0A9C-0846-90C0-705B142D5CE1}" destId="{C96FC154-A0B7-184E-B46C-47D1A9BB9DF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71414-824E-4FE0-B779-10D85FFF09B1}">
      <dsp:nvSpPr>
        <dsp:cNvPr id="0" name=""/>
        <dsp:cNvSpPr/>
      </dsp:nvSpPr>
      <dsp:spPr>
        <a:xfrm>
          <a:off x="2428" y="190119"/>
          <a:ext cx="2368153" cy="4320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Tier 1:</a:t>
          </a:r>
          <a:endParaRPr lang="en-US" sz="1500" kern="1200" dirty="0">
            <a:latin typeface="Arial" panose="020B0604020202020204" pitchFamily="34" charset="0"/>
            <a:cs typeface="Arial" panose="020B0604020202020204" pitchFamily="34" charset="0"/>
          </a:endParaRPr>
        </a:p>
      </dsp:txBody>
      <dsp:txXfrm>
        <a:off x="2428" y="190119"/>
        <a:ext cx="2368153" cy="432000"/>
      </dsp:txXfrm>
    </dsp:sp>
    <dsp:sp modelId="{4DBF6754-CD9F-47D6-8A7B-2E236DCC94D7}">
      <dsp:nvSpPr>
        <dsp:cNvPr id="0" name=""/>
        <dsp:cNvSpPr/>
      </dsp:nvSpPr>
      <dsp:spPr>
        <a:xfrm>
          <a:off x="2428" y="622119"/>
          <a:ext cx="2368153" cy="279990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Non-profit, non-Medicaid billing, community based social and human service organization.</a:t>
          </a:r>
          <a:endParaRPr lang="en-US"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(I.e. housing, social services, religious organizations, food banks, peer groups, community education, coalitions, academic institutions, Government agencies and councils).</a:t>
          </a:r>
          <a:endParaRPr lang="en-US" sz="1500" kern="1200" dirty="0">
            <a:latin typeface="Arial" panose="020B0604020202020204" pitchFamily="34" charset="0"/>
            <a:cs typeface="Arial" panose="020B0604020202020204" pitchFamily="34" charset="0"/>
          </a:endParaRPr>
        </a:p>
      </dsp:txBody>
      <dsp:txXfrm>
        <a:off x="2428" y="622119"/>
        <a:ext cx="2368153" cy="2799900"/>
      </dsp:txXfrm>
    </dsp:sp>
    <dsp:sp modelId="{6139A32F-CAF2-44EE-BC2E-68A1D96C3C68}">
      <dsp:nvSpPr>
        <dsp:cNvPr id="0" name=""/>
        <dsp:cNvSpPr/>
      </dsp:nvSpPr>
      <dsp:spPr>
        <a:xfrm>
          <a:off x="2702123" y="183635"/>
          <a:ext cx="2368153" cy="432000"/>
        </a:xfrm>
        <a:prstGeom prst="rect">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Tier 2:</a:t>
          </a:r>
          <a:endParaRPr lang="en-US" sz="1500" kern="1200" dirty="0">
            <a:latin typeface="Arial" panose="020B0604020202020204" pitchFamily="34" charset="0"/>
            <a:cs typeface="Arial" panose="020B0604020202020204" pitchFamily="34" charset="0"/>
          </a:endParaRPr>
        </a:p>
      </dsp:txBody>
      <dsp:txXfrm>
        <a:off x="2702123" y="183635"/>
        <a:ext cx="2368153" cy="432000"/>
      </dsp:txXfrm>
    </dsp:sp>
    <dsp:sp modelId="{912D7DA0-D4FC-4DF5-BB00-440C152159AB}">
      <dsp:nvSpPr>
        <dsp:cNvPr id="0" name=""/>
        <dsp:cNvSpPr/>
      </dsp:nvSpPr>
      <dsp:spPr>
        <a:xfrm>
          <a:off x="2702123" y="622119"/>
          <a:ext cx="2368153" cy="2799900"/>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Non-profit, Medicaid billing, non-clinical service providers.</a:t>
          </a:r>
          <a:endParaRPr lang="en-US"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(I.e. transportation, care coordination).</a:t>
          </a:r>
          <a:endParaRPr lang="en-US" sz="1500" kern="1200" dirty="0">
            <a:latin typeface="Arial" panose="020B0604020202020204" pitchFamily="34" charset="0"/>
            <a:cs typeface="Arial" panose="020B0604020202020204" pitchFamily="34" charset="0"/>
          </a:endParaRPr>
        </a:p>
      </dsp:txBody>
      <dsp:txXfrm>
        <a:off x="2702123" y="622119"/>
        <a:ext cx="2368153" cy="2799900"/>
      </dsp:txXfrm>
    </dsp:sp>
    <dsp:sp modelId="{35EF5004-63AE-44ED-919E-0A689803FDFB}">
      <dsp:nvSpPr>
        <dsp:cNvPr id="0" name=""/>
        <dsp:cNvSpPr/>
      </dsp:nvSpPr>
      <dsp:spPr>
        <a:xfrm>
          <a:off x="5401818" y="190119"/>
          <a:ext cx="2368153" cy="432000"/>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dirty="0" smtClean="0">
              <a:latin typeface="Arial" panose="020B0604020202020204" pitchFamily="34" charset="0"/>
              <a:cs typeface="Arial" panose="020B0604020202020204" pitchFamily="34" charset="0"/>
            </a:rPr>
            <a:t>Tier 3:</a:t>
          </a:r>
          <a:endParaRPr lang="en-US" sz="1500" kern="1200" dirty="0">
            <a:latin typeface="Arial" panose="020B0604020202020204" pitchFamily="34" charset="0"/>
            <a:cs typeface="Arial" panose="020B0604020202020204" pitchFamily="34" charset="0"/>
          </a:endParaRPr>
        </a:p>
      </dsp:txBody>
      <dsp:txXfrm>
        <a:off x="5401818" y="190119"/>
        <a:ext cx="2368153" cy="432000"/>
      </dsp:txXfrm>
    </dsp:sp>
    <dsp:sp modelId="{8BB55437-8406-404F-A2B9-6259FDCC8756}">
      <dsp:nvSpPr>
        <dsp:cNvPr id="0" name=""/>
        <dsp:cNvSpPr/>
      </dsp:nvSpPr>
      <dsp:spPr>
        <a:xfrm>
          <a:off x="5401818" y="622119"/>
          <a:ext cx="2368153" cy="2799900"/>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Non-profit, Medicaid billing, clinical and clinical support service providers.</a:t>
          </a:r>
          <a:endParaRPr lang="en-US" sz="1500" kern="1200" dirty="0">
            <a:latin typeface="Arial" panose="020B0604020202020204" pitchFamily="34" charset="0"/>
            <a:cs typeface="Arial" panose="020B0604020202020204" pitchFamily="34" charset="0"/>
          </a:endParaRPr>
        </a:p>
        <a:p>
          <a:pPr marL="114300" lvl="1" indent="-114300" algn="l" defTabSz="666750">
            <a:lnSpc>
              <a:spcPct val="90000"/>
            </a:lnSpc>
            <a:spcBef>
              <a:spcPct val="0"/>
            </a:spcBef>
            <a:spcAft>
              <a:spcPct val="15000"/>
            </a:spcAft>
            <a:buChar char="••"/>
          </a:pPr>
          <a:r>
            <a:rPr lang="en-US" sz="1500" kern="1200" dirty="0" smtClean="0">
              <a:latin typeface="Arial" panose="020B0604020202020204" pitchFamily="34" charset="0"/>
              <a:cs typeface="Arial" panose="020B0604020202020204" pitchFamily="34" charset="0"/>
            </a:rPr>
            <a:t>(I.e., licensed by NYS DOH, OPWDD, OASAS, mental health and substance use disorder providers home health care services, emergency medical services, care management agencies).</a:t>
          </a:r>
          <a:endParaRPr lang="en-US" sz="1500" kern="1200" dirty="0">
            <a:latin typeface="Arial" panose="020B0604020202020204" pitchFamily="34" charset="0"/>
            <a:cs typeface="Arial" panose="020B0604020202020204" pitchFamily="34" charset="0"/>
          </a:endParaRPr>
        </a:p>
      </dsp:txBody>
      <dsp:txXfrm>
        <a:off x="5401818" y="622119"/>
        <a:ext cx="2368153" cy="27999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03759-60EA-4922-84B1-46A3BD2DB78B}">
      <dsp:nvSpPr>
        <dsp:cNvPr id="0" name=""/>
        <dsp:cNvSpPr/>
      </dsp:nvSpPr>
      <dsp:spPr>
        <a:xfrm>
          <a:off x="27" y="101426"/>
          <a:ext cx="2672562" cy="4896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Affiliate	</a:t>
          </a:r>
          <a:endParaRPr lang="en-US" sz="1700" b="1" kern="1200" dirty="0"/>
        </a:p>
      </dsp:txBody>
      <dsp:txXfrm>
        <a:off x="27" y="101426"/>
        <a:ext cx="2672562" cy="489600"/>
      </dsp:txXfrm>
    </dsp:sp>
    <dsp:sp modelId="{10BDDCA8-7763-4D33-A532-5F2E20A18948}">
      <dsp:nvSpPr>
        <dsp:cNvPr id="0" name=""/>
        <dsp:cNvSpPr/>
      </dsp:nvSpPr>
      <dsp:spPr>
        <a:xfrm>
          <a:off x="27" y="591026"/>
          <a:ext cx="2672562" cy="3371546"/>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Formal Agreement</a:t>
          </a:r>
          <a:endParaRPr lang="en-US" sz="1700" kern="1200" dirty="0"/>
        </a:p>
        <a:p>
          <a:pPr marL="171450" lvl="1" indent="-171450" algn="l" defTabSz="755650">
            <a:lnSpc>
              <a:spcPct val="90000"/>
            </a:lnSpc>
            <a:spcBef>
              <a:spcPct val="0"/>
            </a:spcBef>
            <a:spcAft>
              <a:spcPct val="15000"/>
            </a:spcAft>
            <a:buChar char="••"/>
          </a:pPr>
          <a:r>
            <a:rPr lang="en-US" sz="1700" kern="1200" dirty="0" smtClean="0"/>
            <a:t>Non Binding </a:t>
          </a:r>
          <a:endParaRPr lang="en-US" sz="1700" kern="1200" dirty="0"/>
        </a:p>
        <a:p>
          <a:pPr marL="171450" lvl="1" indent="-171450" algn="l" defTabSz="755650">
            <a:lnSpc>
              <a:spcPct val="90000"/>
            </a:lnSpc>
            <a:spcBef>
              <a:spcPct val="0"/>
            </a:spcBef>
            <a:spcAft>
              <a:spcPct val="15000"/>
            </a:spcAft>
            <a:buChar char="••"/>
          </a:pPr>
          <a:r>
            <a:rPr lang="en-US" sz="1700" kern="1200" dirty="0" smtClean="0"/>
            <a:t>IDS Network Provider </a:t>
          </a:r>
          <a:endParaRPr lang="en-US" sz="1700" kern="1200" dirty="0"/>
        </a:p>
        <a:p>
          <a:pPr marL="171450" lvl="1" indent="-171450" algn="l" defTabSz="755650">
            <a:lnSpc>
              <a:spcPct val="90000"/>
            </a:lnSpc>
            <a:spcBef>
              <a:spcPct val="0"/>
            </a:spcBef>
            <a:spcAft>
              <a:spcPct val="15000"/>
            </a:spcAft>
            <a:buChar char="••"/>
          </a:pPr>
          <a:r>
            <a:rPr lang="en-US" sz="1700" kern="1200" dirty="0" smtClean="0"/>
            <a:t>Participate in Special Projects &amp; Learning </a:t>
          </a:r>
          <a:r>
            <a:rPr lang="en-US" sz="1700" kern="1200" dirty="0" err="1" smtClean="0"/>
            <a:t>Collaboratives</a:t>
          </a:r>
          <a:r>
            <a:rPr lang="en-US" sz="1700" kern="1200" dirty="0" smtClean="0"/>
            <a:t> </a:t>
          </a:r>
          <a:endParaRPr lang="en-US" sz="1700" kern="1200" dirty="0"/>
        </a:p>
        <a:p>
          <a:pPr marL="171450" lvl="1" indent="-171450" algn="l" defTabSz="755650">
            <a:lnSpc>
              <a:spcPct val="90000"/>
            </a:lnSpc>
            <a:spcBef>
              <a:spcPct val="0"/>
            </a:spcBef>
            <a:spcAft>
              <a:spcPct val="15000"/>
            </a:spcAft>
            <a:buChar char="••"/>
          </a:pPr>
          <a:r>
            <a:rPr lang="en-US" sz="1700" kern="1200" dirty="0" smtClean="0"/>
            <a:t>Prepare for VBP </a:t>
          </a:r>
          <a:endParaRPr lang="en-US" sz="1700" kern="1200" dirty="0"/>
        </a:p>
        <a:p>
          <a:pPr marL="171450" lvl="1" indent="-171450" algn="l" defTabSz="755650">
            <a:lnSpc>
              <a:spcPct val="90000"/>
            </a:lnSpc>
            <a:spcBef>
              <a:spcPct val="0"/>
            </a:spcBef>
            <a:spcAft>
              <a:spcPct val="15000"/>
            </a:spcAft>
            <a:buChar char="••"/>
          </a:pPr>
          <a:r>
            <a:rPr lang="en-US" sz="1700" b="1" kern="1200" dirty="0" smtClean="0"/>
            <a:t>No Funds Flow Payment</a:t>
          </a:r>
          <a:endParaRPr lang="en-US" sz="1700" b="1" kern="1200" dirty="0"/>
        </a:p>
        <a:p>
          <a:pPr marL="171450" lvl="1" indent="-171450" algn="l" defTabSz="755650">
            <a:lnSpc>
              <a:spcPct val="90000"/>
            </a:lnSpc>
            <a:spcBef>
              <a:spcPct val="0"/>
            </a:spcBef>
            <a:spcAft>
              <a:spcPct val="15000"/>
            </a:spcAft>
            <a:buChar char="••"/>
          </a:pPr>
          <a:r>
            <a:rPr lang="en-US" sz="1700" b="1" kern="1200" dirty="0" smtClean="0"/>
            <a:t>Community Integration Value </a:t>
          </a:r>
          <a:endParaRPr lang="en-US" sz="1700" b="1" kern="1200" dirty="0"/>
        </a:p>
        <a:p>
          <a:pPr marL="171450" lvl="1" indent="-171450" algn="l" defTabSz="755650">
            <a:lnSpc>
              <a:spcPct val="90000"/>
            </a:lnSpc>
            <a:spcBef>
              <a:spcPct val="0"/>
            </a:spcBef>
            <a:spcAft>
              <a:spcPct val="15000"/>
            </a:spcAft>
            <a:buChar char="••"/>
          </a:pPr>
          <a:endParaRPr lang="en-US" sz="1700" b="1" kern="1200" dirty="0"/>
        </a:p>
      </dsp:txBody>
      <dsp:txXfrm>
        <a:off x="27" y="591026"/>
        <a:ext cx="2672562" cy="3371546"/>
      </dsp:txXfrm>
    </dsp:sp>
    <dsp:sp modelId="{69268F44-32F0-4A85-A63C-EC4B273C22F3}">
      <dsp:nvSpPr>
        <dsp:cNvPr id="0" name=""/>
        <dsp:cNvSpPr/>
      </dsp:nvSpPr>
      <dsp:spPr>
        <a:xfrm>
          <a:off x="3046749" y="101426"/>
          <a:ext cx="2672562" cy="489600"/>
        </a:xfrm>
        <a:prstGeom prst="rect">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dirty="0" smtClean="0"/>
            <a:t>Coalition Partner</a:t>
          </a:r>
          <a:endParaRPr lang="en-US" sz="1700" b="1" kern="1200" dirty="0"/>
        </a:p>
      </dsp:txBody>
      <dsp:txXfrm>
        <a:off x="3046749" y="101426"/>
        <a:ext cx="2672562" cy="489600"/>
      </dsp:txXfrm>
    </dsp:sp>
    <dsp:sp modelId="{02B44F8C-0903-4E65-8D45-98CCD03D2693}">
      <dsp:nvSpPr>
        <dsp:cNvPr id="0" name=""/>
        <dsp:cNvSpPr/>
      </dsp:nvSpPr>
      <dsp:spPr>
        <a:xfrm>
          <a:off x="3046749" y="591026"/>
          <a:ext cx="2672562" cy="3371546"/>
        </a:xfrm>
        <a:prstGeom prst="rect">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smtClean="0"/>
            <a:t>Formal Agreement</a:t>
          </a:r>
          <a:endParaRPr lang="en-US" sz="1700" kern="1200" dirty="0"/>
        </a:p>
        <a:p>
          <a:pPr marL="171450" lvl="1" indent="-171450" algn="l" defTabSz="755650">
            <a:lnSpc>
              <a:spcPct val="90000"/>
            </a:lnSpc>
            <a:spcBef>
              <a:spcPct val="0"/>
            </a:spcBef>
            <a:spcAft>
              <a:spcPct val="15000"/>
            </a:spcAft>
            <a:buChar char="••"/>
          </a:pPr>
          <a:r>
            <a:rPr lang="en-US" sz="1700" kern="1200" dirty="0" smtClean="0"/>
            <a:t>Non Binding </a:t>
          </a:r>
          <a:endParaRPr lang="en-US" sz="1700" kern="1200" dirty="0"/>
        </a:p>
        <a:p>
          <a:pPr marL="171450" lvl="1" indent="-171450" algn="l" defTabSz="755650">
            <a:lnSpc>
              <a:spcPct val="90000"/>
            </a:lnSpc>
            <a:spcBef>
              <a:spcPct val="0"/>
            </a:spcBef>
            <a:spcAft>
              <a:spcPct val="15000"/>
            </a:spcAft>
            <a:buChar char="••"/>
          </a:pPr>
          <a:r>
            <a:rPr lang="en-US" sz="1700" kern="1200" dirty="0" smtClean="0"/>
            <a:t>IDS Network Provider</a:t>
          </a:r>
          <a:endParaRPr lang="en-US" sz="1700" kern="1200" dirty="0"/>
        </a:p>
        <a:p>
          <a:pPr marL="171450" lvl="1" indent="-171450" algn="l" defTabSz="755650">
            <a:lnSpc>
              <a:spcPct val="90000"/>
            </a:lnSpc>
            <a:spcBef>
              <a:spcPct val="0"/>
            </a:spcBef>
            <a:spcAft>
              <a:spcPct val="15000"/>
            </a:spcAft>
            <a:buChar char="••"/>
          </a:pPr>
          <a:r>
            <a:rPr lang="en-US" sz="1700" kern="1200" dirty="0" smtClean="0"/>
            <a:t>Participate in Special Projects &amp; Learning </a:t>
          </a:r>
          <a:r>
            <a:rPr lang="en-US" sz="1700" kern="1200" dirty="0" err="1" smtClean="0"/>
            <a:t>Collaboratives</a:t>
          </a:r>
          <a:r>
            <a:rPr lang="en-US" sz="1700" kern="1200" dirty="0" smtClean="0"/>
            <a:t>  </a:t>
          </a:r>
          <a:endParaRPr lang="en-US" sz="1700" kern="1200" dirty="0"/>
        </a:p>
        <a:p>
          <a:pPr marL="171450" lvl="1" indent="-171450" algn="l" defTabSz="755650">
            <a:lnSpc>
              <a:spcPct val="90000"/>
            </a:lnSpc>
            <a:spcBef>
              <a:spcPct val="0"/>
            </a:spcBef>
            <a:spcAft>
              <a:spcPct val="15000"/>
            </a:spcAft>
            <a:buChar char="••"/>
          </a:pPr>
          <a:r>
            <a:rPr lang="en-US" sz="1700" kern="1200" dirty="0" smtClean="0"/>
            <a:t>Prepare for VBP</a:t>
          </a:r>
          <a:endParaRPr lang="en-US" sz="1700" kern="1200" dirty="0"/>
        </a:p>
        <a:p>
          <a:pPr marL="171450" lvl="1" indent="-171450" algn="l" defTabSz="755650">
            <a:lnSpc>
              <a:spcPct val="90000"/>
            </a:lnSpc>
            <a:spcBef>
              <a:spcPct val="0"/>
            </a:spcBef>
            <a:spcAft>
              <a:spcPct val="15000"/>
            </a:spcAft>
            <a:buChar char="••"/>
          </a:pPr>
          <a:r>
            <a:rPr lang="en-US" sz="1700" b="1" kern="1200" dirty="0" smtClean="0"/>
            <a:t>Data Sharing/BAA</a:t>
          </a:r>
          <a:endParaRPr lang="en-US" sz="1700" b="1" kern="1200" dirty="0"/>
        </a:p>
        <a:p>
          <a:pPr marL="171450" lvl="1" indent="-171450" algn="l" defTabSz="755650">
            <a:lnSpc>
              <a:spcPct val="90000"/>
            </a:lnSpc>
            <a:spcBef>
              <a:spcPct val="0"/>
            </a:spcBef>
            <a:spcAft>
              <a:spcPct val="15000"/>
            </a:spcAft>
            <a:buChar char="••"/>
          </a:pPr>
          <a:r>
            <a:rPr lang="en-US" sz="1700" b="1" kern="1200" dirty="0" smtClean="0"/>
            <a:t>Specific DSRIP project scope of work tied to performance based funds flow payments</a:t>
          </a:r>
          <a:endParaRPr lang="en-US" sz="1700" b="1" kern="1200" dirty="0"/>
        </a:p>
      </dsp:txBody>
      <dsp:txXfrm>
        <a:off x="3046749" y="591026"/>
        <a:ext cx="2672562" cy="33715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57074-99D6-4BBA-8BCB-ADB7C60E4D29}">
      <dsp:nvSpPr>
        <dsp:cNvPr id="0" name=""/>
        <dsp:cNvSpPr/>
      </dsp:nvSpPr>
      <dsp:spPr>
        <a:xfrm>
          <a:off x="0" y="0"/>
          <a:ext cx="8229600" cy="123973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Areas containing the first quintile of high Medicaid inpatient and emergency department utilization.  </a:t>
          </a:r>
          <a:endParaRPr lang="en-US" sz="2500" kern="1200" dirty="0"/>
        </a:p>
      </dsp:txBody>
      <dsp:txXfrm>
        <a:off x="1769893" y="0"/>
        <a:ext cx="6459706" cy="1239738"/>
      </dsp:txXfrm>
    </dsp:sp>
    <dsp:sp modelId="{7CE20CAF-C6FD-49EC-A23C-9F0C7199F771}">
      <dsp:nvSpPr>
        <dsp:cNvPr id="0" name=""/>
        <dsp:cNvSpPr/>
      </dsp:nvSpPr>
      <dsp:spPr>
        <a:xfrm>
          <a:off x="123973" y="123973"/>
          <a:ext cx="1645920" cy="99179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17596A-CED2-4771-AFCF-49FB589767A0}">
      <dsp:nvSpPr>
        <dsp:cNvPr id="0" name=""/>
        <dsp:cNvSpPr/>
      </dsp:nvSpPr>
      <dsp:spPr>
        <a:xfrm>
          <a:off x="0" y="1363712"/>
          <a:ext cx="8229600" cy="1239738"/>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Areas with high rates of Medicaid utilization and high density of Medicaid recipients. </a:t>
          </a:r>
          <a:endParaRPr lang="en-US" sz="2500" kern="1200" dirty="0"/>
        </a:p>
      </dsp:txBody>
      <dsp:txXfrm>
        <a:off x="1769893" y="1363712"/>
        <a:ext cx="6459706" cy="1239738"/>
      </dsp:txXfrm>
    </dsp:sp>
    <dsp:sp modelId="{6E6DD19D-C53D-4567-A76F-E2C1B8A87596}">
      <dsp:nvSpPr>
        <dsp:cNvPr id="0" name=""/>
        <dsp:cNvSpPr/>
      </dsp:nvSpPr>
      <dsp:spPr>
        <a:xfrm>
          <a:off x="123973" y="1487685"/>
          <a:ext cx="1645920" cy="99179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49FA7-0852-43FB-8577-0BB4D34CFE16}">
      <dsp:nvSpPr>
        <dsp:cNvPr id="0" name=""/>
        <dsp:cNvSpPr/>
      </dsp:nvSpPr>
      <dsp:spPr>
        <a:xfrm>
          <a:off x="0" y="2727424"/>
          <a:ext cx="8229600" cy="1239738"/>
        </a:xfrm>
        <a:prstGeom prst="roundRect">
          <a:avLst>
            <a:gd name="adj" fmla="val 10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Areas that had similar race and ethnicity characteristics. </a:t>
          </a:r>
          <a:endParaRPr lang="en-US" sz="2500" kern="1200" dirty="0"/>
        </a:p>
      </dsp:txBody>
      <dsp:txXfrm>
        <a:off x="1769893" y="2727424"/>
        <a:ext cx="6459706" cy="1239738"/>
      </dsp:txXfrm>
    </dsp:sp>
    <dsp:sp modelId="{D6C76D73-CF83-4F75-8F87-06DA13C327B1}">
      <dsp:nvSpPr>
        <dsp:cNvPr id="0" name=""/>
        <dsp:cNvSpPr/>
      </dsp:nvSpPr>
      <dsp:spPr>
        <a:xfrm>
          <a:off x="123973" y="2851398"/>
          <a:ext cx="1645920" cy="99179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B52937-B571-4024-AF6C-369DC5F4CB6D}">
      <dsp:nvSpPr>
        <dsp:cNvPr id="0" name=""/>
        <dsp:cNvSpPr/>
      </dsp:nvSpPr>
      <dsp:spPr>
        <a:xfrm>
          <a:off x="0" y="4091136"/>
          <a:ext cx="8229600" cy="1239738"/>
        </a:xfrm>
        <a:prstGeom prst="roundRect">
          <a:avLst>
            <a:gd name="adj" fmla="val 10000"/>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Ambulatory Sensitive Conditions, Readmissions, and Behavioral Health.  </a:t>
          </a:r>
          <a:endParaRPr lang="en-US" sz="2500" kern="1200" dirty="0"/>
        </a:p>
      </dsp:txBody>
      <dsp:txXfrm>
        <a:off x="1769893" y="4091136"/>
        <a:ext cx="6459706" cy="1239738"/>
      </dsp:txXfrm>
    </dsp:sp>
    <dsp:sp modelId="{A7BBD7BC-8E87-40C9-AB9D-AB382472E9E1}">
      <dsp:nvSpPr>
        <dsp:cNvPr id="0" name=""/>
        <dsp:cNvSpPr/>
      </dsp:nvSpPr>
      <dsp:spPr>
        <a:xfrm>
          <a:off x="123973" y="4215110"/>
          <a:ext cx="1645920" cy="991790"/>
        </a:xfrm>
        <a:prstGeom prst="roundRect">
          <a:avLst>
            <a:gd name="adj" fmla="val 1000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F7AA6-418C-4BC2-8FBE-7B079C681DDD}">
      <dsp:nvSpPr>
        <dsp:cNvPr id="0" name=""/>
        <dsp:cNvSpPr/>
      </dsp:nvSpPr>
      <dsp:spPr>
        <a:xfrm>
          <a:off x="4005779" y="153154"/>
          <a:ext cx="1744617" cy="907514"/>
        </a:xfrm>
        <a:prstGeom prst="roundRect">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accent1">
                  <a:lumMod val="75000"/>
                </a:schemeClr>
              </a:solidFill>
            </a:rPr>
            <a:t>Community Support Services</a:t>
          </a:r>
          <a:endParaRPr lang="en-US" sz="1700" b="1" kern="1200" dirty="0">
            <a:solidFill>
              <a:schemeClr val="accent1">
                <a:lumMod val="75000"/>
              </a:schemeClr>
            </a:solidFill>
          </a:endParaRPr>
        </a:p>
      </dsp:txBody>
      <dsp:txXfrm>
        <a:off x="4050080" y="197455"/>
        <a:ext cx="1656015" cy="818912"/>
      </dsp:txXfrm>
    </dsp:sp>
    <dsp:sp modelId="{60FEBB03-6625-4669-A299-FB039D6DF665}">
      <dsp:nvSpPr>
        <dsp:cNvPr id="0" name=""/>
        <dsp:cNvSpPr/>
      </dsp:nvSpPr>
      <dsp:spPr>
        <a:xfrm>
          <a:off x="2905937" y="734223"/>
          <a:ext cx="5027617" cy="5027617"/>
        </a:xfrm>
        <a:custGeom>
          <a:avLst/>
          <a:gdLst/>
          <a:ahLst/>
          <a:cxnLst/>
          <a:rect l="0" t="0" r="0" b="0"/>
          <a:pathLst>
            <a:path>
              <a:moveTo>
                <a:pt x="2871582" y="25590"/>
              </a:moveTo>
              <a:arcTo wR="2513808" hR="2513808" stAng="16690939" swAng="388482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F8A4B50-B5CE-4DDF-891B-D1D728A211E3}">
      <dsp:nvSpPr>
        <dsp:cNvPr id="0" name=""/>
        <dsp:cNvSpPr/>
      </dsp:nvSpPr>
      <dsp:spPr>
        <a:xfrm>
          <a:off x="7203274" y="2536325"/>
          <a:ext cx="1442707" cy="1130502"/>
        </a:xfrm>
        <a:prstGeom prst="roundRect">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accent1">
                  <a:lumMod val="75000"/>
                </a:schemeClr>
              </a:solidFill>
            </a:rPr>
            <a:t>Behavioral Health</a:t>
          </a:r>
          <a:endParaRPr lang="en-US" sz="1700" b="1" kern="1200" dirty="0">
            <a:solidFill>
              <a:schemeClr val="accent1">
                <a:lumMod val="75000"/>
              </a:schemeClr>
            </a:solidFill>
          </a:endParaRPr>
        </a:p>
      </dsp:txBody>
      <dsp:txXfrm>
        <a:off x="7258461" y="2591512"/>
        <a:ext cx="1332333" cy="1020128"/>
      </dsp:txXfrm>
    </dsp:sp>
    <dsp:sp modelId="{A4A1F71D-C0F4-4340-B721-26D36BCD3C33}">
      <dsp:nvSpPr>
        <dsp:cNvPr id="0" name=""/>
        <dsp:cNvSpPr/>
      </dsp:nvSpPr>
      <dsp:spPr>
        <a:xfrm>
          <a:off x="2897984" y="898943"/>
          <a:ext cx="5027617" cy="5027617"/>
        </a:xfrm>
        <a:custGeom>
          <a:avLst/>
          <a:gdLst/>
          <a:ahLst/>
          <a:cxnLst/>
          <a:rect l="0" t="0" r="0" b="0"/>
          <a:pathLst>
            <a:path>
              <a:moveTo>
                <a:pt x="5011657" y="2796623"/>
              </a:moveTo>
              <a:arcTo wR="2513808" hR="2513808" stAng="387582" swAng="41321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92060F-13E9-499C-8D5C-E814DCA857CC}">
      <dsp:nvSpPr>
        <dsp:cNvPr id="0" name=""/>
        <dsp:cNvSpPr/>
      </dsp:nvSpPr>
      <dsp:spPr>
        <a:xfrm>
          <a:off x="3595180" y="5734486"/>
          <a:ext cx="2425304" cy="737409"/>
        </a:xfrm>
        <a:prstGeom prst="roundRect">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accent1">
                  <a:lumMod val="75000"/>
                </a:schemeClr>
              </a:solidFill>
            </a:rPr>
            <a:t>Education &amp; Immigration Support</a:t>
          </a:r>
          <a:endParaRPr lang="en-US" sz="1700" b="1" kern="1200" dirty="0">
            <a:solidFill>
              <a:schemeClr val="accent1">
                <a:lumMod val="75000"/>
              </a:schemeClr>
            </a:solidFill>
          </a:endParaRPr>
        </a:p>
      </dsp:txBody>
      <dsp:txXfrm>
        <a:off x="3631177" y="5770483"/>
        <a:ext cx="2353310" cy="665415"/>
      </dsp:txXfrm>
    </dsp:sp>
    <dsp:sp modelId="{E001FA34-B003-4212-A47D-EEDC4D10ECD3}">
      <dsp:nvSpPr>
        <dsp:cNvPr id="0" name=""/>
        <dsp:cNvSpPr/>
      </dsp:nvSpPr>
      <dsp:spPr>
        <a:xfrm>
          <a:off x="1745187" y="859843"/>
          <a:ext cx="5027617" cy="5027617"/>
        </a:xfrm>
        <a:custGeom>
          <a:avLst/>
          <a:gdLst/>
          <a:ahLst/>
          <a:cxnLst/>
          <a:rect l="0" t="0" r="0" b="0"/>
          <a:pathLst>
            <a:path>
              <a:moveTo>
                <a:pt x="1822429" y="4930672"/>
              </a:moveTo>
              <a:arcTo wR="2513808" hR="2513808" stAng="6357837" swAng="408602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0282692-9FD0-4546-BBBF-DD7533BE0272}">
      <dsp:nvSpPr>
        <dsp:cNvPr id="0" name=""/>
        <dsp:cNvSpPr/>
      </dsp:nvSpPr>
      <dsp:spPr>
        <a:xfrm>
          <a:off x="1025980" y="2598005"/>
          <a:ext cx="1448933" cy="1007119"/>
        </a:xfrm>
        <a:prstGeom prst="roundRect">
          <a:avLst/>
        </a:prstGeom>
        <a:noFill/>
        <a:ln w="2540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accent1">
                  <a:lumMod val="75000"/>
                </a:schemeClr>
              </a:solidFill>
            </a:rPr>
            <a:t>Job Training</a:t>
          </a:r>
          <a:endParaRPr lang="en-US" sz="1700" b="1" kern="1200" dirty="0">
            <a:solidFill>
              <a:schemeClr val="accent1">
                <a:lumMod val="75000"/>
              </a:schemeClr>
            </a:solidFill>
          </a:endParaRPr>
        </a:p>
      </dsp:txBody>
      <dsp:txXfrm>
        <a:off x="1075143" y="2647168"/>
        <a:ext cx="1350607" cy="908793"/>
      </dsp:txXfrm>
    </dsp:sp>
    <dsp:sp modelId="{EE5EDB92-ABF5-4F46-870C-08451FE9E811}">
      <dsp:nvSpPr>
        <dsp:cNvPr id="0" name=""/>
        <dsp:cNvSpPr/>
      </dsp:nvSpPr>
      <dsp:spPr>
        <a:xfrm>
          <a:off x="1742169" y="733414"/>
          <a:ext cx="5027617" cy="5027617"/>
        </a:xfrm>
        <a:custGeom>
          <a:avLst/>
          <a:gdLst/>
          <a:ahLst/>
          <a:cxnLst/>
          <a:rect l="0" t="0" r="0" b="0"/>
          <a:pathLst>
            <a:path>
              <a:moveTo>
                <a:pt x="92821" y="1837010"/>
              </a:moveTo>
              <a:arcTo wR="2513808" hR="2513808" stAng="11737114" swAng="408105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965E79-8D2F-4112-8369-E210411C4EAE}">
      <dsp:nvSpPr>
        <dsp:cNvPr id="0" name=""/>
        <dsp:cNvSpPr/>
      </dsp:nvSpPr>
      <dsp:spPr>
        <a:xfrm>
          <a:off x="0" y="327662"/>
          <a:ext cx="8686800" cy="1882135"/>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82664-EBD8-4367-BDD2-D30042164241}">
      <dsp:nvSpPr>
        <dsp:cNvPr id="0" name=""/>
        <dsp:cNvSpPr/>
      </dsp:nvSpPr>
      <dsp:spPr>
        <a:xfrm>
          <a:off x="267379" y="601017"/>
          <a:ext cx="1509637" cy="1424947"/>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6C734D-1628-4E15-826D-BC62B094AADF}">
      <dsp:nvSpPr>
        <dsp:cNvPr id="0" name=""/>
        <dsp:cNvSpPr/>
      </dsp:nvSpPr>
      <dsp:spPr>
        <a:xfrm rot="10800000">
          <a:off x="267379" y="2025971"/>
          <a:ext cx="1509637" cy="3783324"/>
        </a:xfrm>
        <a:prstGeom prst="round2SameRect">
          <a:avLst>
            <a:gd name="adj1" fmla="val 10500"/>
            <a:gd name="adj2" fmla="val 0"/>
          </a:avLst>
        </a:prstGeom>
        <a:solidFill>
          <a:schemeClr val="accent1">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Education</a:t>
          </a:r>
        </a:p>
        <a:p>
          <a:pPr lvl="0" algn="ctr" defTabSz="800100">
            <a:lnSpc>
              <a:spcPct val="90000"/>
            </a:lnSpc>
            <a:spcBef>
              <a:spcPct val="0"/>
            </a:spcBef>
            <a:spcAft>
              <a:spcPct val="35000"/>
            </a:spcAft>
          </a:pPr>
          <a:r>
            <a:rPr lang="en-US" sz="1800" kern="1200" dirty="0" smtClean="0"/>
            <a:t>Awareness</a:t>
          </a:r>
        </a:p>
        <a:p>
          <a:pPr lvl="0" algn="ctr" defTabSz="800100">
            <a:lnSpc>
              <a:spcPct val="90000"/>
            </a:lnSpc>
            <a:spcBef>
              <a:spcPct val="0"/>
            </a:spcBef>
            <a:spcAft>
              <a:spcPct val="35000"/>
            </a:spcAft>
          </a:pPr>
          <a:r>
            <a:rPr lang="en-US" sz="1800" kern="1200" dirty="0" smtClean="0"/>
            <a:t>Advocacy</a:t>
          </a:r>
        </a:p>
        <a:p>
          <a:pPr lvl="0" algn="ctr" defTabSz="800100">
            <a:lnSpc>
              <a:spcPct val="90000"/>
            </a:lnSpc>
            <a:spcBef>
              <a:spcPct val="0"/>
            </a:spcBef>
            <a:spcAft>
              <a:spcPct val="35000"/>
            </a:spcAft>
          </a:pPr>
          <a:r>
            <a:rPr lang="en-US" sz="1800" kern="1200" dirty="0" smtClean="0"/>
            <a:t>NAMI Helpline</a:t>
          </a:r>
        </a:p>
        <a:p>
          <a:pPr lvl="0" algn="ctr" defTabSz="800100">
            <a:lnSpc>
              <a:spcPct val="90000"/>
            </a:lnSpc>
            <a:spcBef>
              <a:spcPct val="0"/>
            </a:spcBef>
            <a:spcAft>
              <a:spcPct val="35000"/>
            </a:spcAft>
          </a:pPr>
          <a:endParaRPr lang="en-US" sz="1300" kern="1200" dirty="0"/>
        </a:p>
      </dsp:txBody>
      <dsp:txXfrm rot="10800000">
        <a:off x="313806" y="2025971"/>
        <a:ext cx="1416783" cy="3736897"/>
      </dsp:txXfrm>
    </dsp:sp>
    <dsp:sp modelId="{5C5C1E48-B405-4C26-A044-A619487ED1C3}">
      <dsp:nvSpPr>
        <dsp:cNvPr id="0" name=""/>
        <dsp:cNvSpPr/>
      </dsp:nvSpPr>
      <dsp:spPr>
        <a:xfrm>
          <a:off x="3577077" y="609602"/>
          <a:ext cx="1509637" cy="1441732"/>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1C189D-4B75-46C7-823E-21BBE5F2EA58}">
      <dsp:nvSpPr>
        <dsp:cNvPr id="0" name=""/>
        <dsp:cNvSpPr/>
      </dsp:nvSpPr>
      <dsp:spPr>
        <a:xfrm rot="10800000">
          <a:off x="1927980" y="2045975"/>
          <a:ext cx="1509637" cy="3756653"/>
        </a:xfrm>
        <a:prstGeom prst="round2SameRect">
          <a:avLst>
            <a:gd name="adj1" fmla="val 10500"/>
            <a:gd name="adj2" fmla="val 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t>Child and Youth Services</a:t>
          </a:r>
        </a:p>
        <a:p>
          <a:pPr lvl="0" algn="ctr" defTabSz="711200">
            <a:lnSpc>
              <a:spcPct val="90000"/>
            </a:lnSpc>
            <a:spcBef>
              <a:spcPct val="0"/>
            </a:spcBef>
            <a:spcAft>
              <a:spcPct val="35000"/>
            </a:spcAft>
          </a:pPr>
          <a:r>
            <a:rPr lang="en-US" sz="1600" kern="1200" dirty="0" smtClean="0"/>
            <a:t>Senior Services</a:t>
          </a:r>
        </a:p>
        <a:p>
          <a:pPr lvl="0" algn="ctr" defTabSz="711200">
            <a:lnSpc>
              <a:spcPct val="90000"/>
            </a:lnSpc>
            <a:spcBef>
              <a:spcPct val="0"/>
            </a:spcBef>
            <a:spcAft>
              <a:spcPct val="35000"/>
            </a:spcAft>
          </a:pPr>
          <a:r>
            <a:rPr lang="en-US" sz="1600" kern="1200" dirty="0" smtClean="0"/>
            <a:t>Workforce Development</a:t>
          </a:r>
          <a:endParaRPr lang="en-US" sz="1600" kern="1200" dirty="0"/>
        </a:p>
      </dsp:txBody>
      <dsp:txXfrm rot="10800000">
        <a:off x="1974407" y="2045975"/>
        <a:ext cx="1416783" cy="3710226"/>
      </dsp:txXfrm>
    </dsp:sp>
    <dsp:sp modelId="{F1963B76-23CE-4478-84F0-DB50399F8F37}">
      <dsp:nvSpPr>
        <dsp:cNvPr id="0" name=""/>
        <dsp:cNvSpPr/>
      </dsp:nvSpPr>
      <dsp:spPr>
        <a:xfrm>
          <a:off x="1913593" y="615676"/>
          <a:ext cx="1509637" cy="1441732"/>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10E409-F633-404A-B81F-CED767A79A44}">
      <dsp:nvSpPr>
        <dsp:cNvPr id="0" name=""/>
        <dsp:cNvSpPr/>
      </dsp:nvSpPr>
      <dsp:spPr>
        <a:xfrm rot="10800000">
          <a:off x="3588581" y="2007758"/>
          <a:ext cx="1509637" cy="3807608"/>
        </a:xfrm>
        <a:prstGeom prst="round2SameRect">
          <a:avLst>
            <a:gd name="adj1" fmla="val 10500"/>
            <a:gd name="adj2" fmla="val 0"/>
          </a:avLst>
        </a:prstGeom>
        <a:solidFill>
          <a:schemeClr val="tx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lvl="0" algn="ctr" defTabSz="800100">
            <a:lnSpc>
              <a:spcPct val="90000"/>
            </a:lnSpc>
            <a:spcBef>
              <a:spcPct val="0"/>
            </a:spcBef>
            <a:spcAft>
              <a:spcPct val="35000"/>
            </a:spcAft>
          </a:pPr>
          <a:r>
            <a:rPr lang="en-US" sz="1800" kern="1200" dirty="0" smtClean="0"/>
            <a:t>Mental Health Clinic</a:t>
          </a:r>
        </a:p>
        <a:p>
          <a:pPr lvl="0" algn="ctr" defTabSz="800100">
            <a:lnSpc>
              <a:spcPct val="90000"/>
            </a:lnSpc>
            <a:spcBef>
              <a:spcPct val="0"/>
            </a:spcBef>
            <a:spcAft>
              <a:spcPct val="35000"/>
            </a:spcAft>
          </a:pPr>
          <a:r>
            <a:rPr lang="en-US" sz="1800" kern="1200" dirty="0" smtClean="0"/>
            <a:t>Women’s Health</a:t>
          </a:r>
        </a:p>
        <a:p>
          <a:pPr lvl="0" algn="ctr" defTabSz="800100">
            <a:lnSpc>
              <a:spcPct val="90000"/>
            </a:lnSpc>
            <a:spcBef>
              <a:spcPct val="0"/>
            </a:spcBef>
            <a:spcAft>
              <a:spcPct val="35000"/>
            </a:spcAft>
          </a:pPr>
          <a:r>
            <a:rPr lang="en-US" sz="1800" kern="1200" dirty="0" smtClean="0"/>
            <a:t>Chronic Disease</a:t>
          </a:r>
        </a:p>
        <a:p>
          <a:pPr lvl="0" algn="ctr" defTabSz="800100">
            <a:lnSpc>
              <a:spcPct val="90000"/>
            </a:lnSpc>
            <a:spcBef>
              <a:spcPct val="0"/>
            </a:spcBef>
            <a:spcAft>
              <a:spcPct val="35000"/>
            </a:spcAft>
          </a:pPr>
          <a:r>
            <a:rPr lang="en-US" sz="1800" kern="1200" dirty="0" smtClean="0"/>
            <a:t>Social Services</a:t>
          </a:r>
        </a:p>
        <a:p>
          <a:pPr lvl="0" algn="ctr" defTabSz="800100">
            <a:lnSpc>
              <a:spcPct val="90000"/>
            </a:lnSpc>
            <a:spcBef>
              <a:spcPct val="0"/>
            </a:spcBef>
            <a:spcAft>
              <a:spcPct val="35000"/>
            </a:spcAft>
          </a:pPr>
          <a:r>
            <a:rPr lang="en-US" sz="1800" kern="1200" dirty="0" smtClean="0"/>
            <a:t>Education &amp; Immigration</a:t>
          </a:r>
        </a:p>
        <a:p>
          <a:pPr lvl="0" algn="ctr" defTabSz="800100">
            <a:lnSpc>
              <a:spcPct val="90000"/>
            </a:lnSpc>
            <a:spcBef>
              <a:spcPct val="0"/>
            </a:spcBef>
            <a:spcAft>
              <a:spcPct val="35000"/>
            </a:spcAft>
          </a:pPr>
          <a:endParaRPr lang="en-US" sz="1700" kern="1200" dirty="0"/>
        </a:p>
      </dsp:txBody>
      <dsp:txXfrm rot="10800000">
        <a:off x="3635008" y="2007758"/>
        <a:ext cx="1416783" cy="3761181"/>
      </dsp:txXfrm>
    </dsp:sp>
    <dsp:sp modelId="{A29E7D9C-B470-467D-BDDD-72EE09CC3C7D}">
      <dsp:nvSpPr>
        <dsp:cNvPr id="0" name=""/>
        <dsp:cNvSpPr/>
      </dsp:nvSpPr>
      <dsp:spPr>
        <a:xfrm>
          <a:off x="5249182" y="632452"/>
          <a:ext cx="1509637" cy="1424947"/>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365832-6B93-4E74-8F1A-7F057410192A}">
      <dsp:nvSpPr>
        <dsp:cNvPr id="0" name=""/>
        <dsp:cNvSpPr/>
      </dsp:nvSpPr>
      <dsp:spPr>
        <a:xfrm rot="10800000">
          <a:off x="5249182" y="2045975"/>
          <a:ext cx="1509637" cy="3756653"/>
        </a:xfrm>
        <a:prstGeom prst="round2SameRect">
          <a:avLst>
            <a:gd name="adj1" fmla="val 10500"/>
            <a:gd name="adj2" fmla="val 0"/>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t>Interactive Online Referral Database</a:t>
          </a:r>
        </a:p>
        <a:p>
          <a:pPr lvl="0" algn="ctr" defTabSz="577850">
            <a:lnSpc>
              <a:spcPct val="90000"/>
            </a:lnSpc>
            <a:spcBef>
              <a:spcPct val="0"/>
            </a:spcBef>
            <a:spcAft>
              <a:spcPct val="35000"/>
            </a:spcAft>
          </a:pPr>
          <a:r>
            <a:rPr lang="en-US" sz="1300" kern="1200" dirty="0" smtClean="0"/>
            <a:t>Benefit Screening</a:t>
          </a:r>
        </a:p>
        <a:p>
          <a:pPr lvl="0" algn="ctr" defTabSz="577850">
            <a:lnSpc>
              <a:spcPct val="90000"/>
            </a:lnSpc>
            <a:spcBef>
              <a:spcPct val="0"/>
            </a:spcBef>
            <a:spcAft>
              <a:spcPct val="35000"/>
            </a:spcAft>
          </a:pPr>
          <a:r>
            <a:rPr lang="en-US" sz="1300" kern="1200" dirty="0" smtClean="0"/>
            <a:t>Financial Coaching</a:t>
          </a:r>
        </a:p>
        <a:p>
          <a:pPr lvl="0" algn="ctr" defTabSz="577850">
            <a:lnSpc>
              <a:spcPct val="90000"/>
            </a:lnSpc>
            <a:spcBef>
              <a:spcPct val="0"/>
            </a:spcBef>
            <a:spcAft>
              <a:spcPct val="35000"/>
            </a:spcAft>
          </a:pPr>
          <a:r>
            <a:rPr lang="en-US" sz="1300" kern="1200" dirty="0" smtClean="0"/>
            <a:t>Housing</a:t>
          </a:r>
        </a:p>
        <a:p>
          <a:pPr lvl="0" algn="ctr" defTabSz="577850">
            <a:lnSpc>
              <a:spcPct val="90000"/>
            </a:lnSpc>
            <a:spcBef>
              <a:spcPct val="0"/>
            </a:spcBef>
            <a:spcAft>
              <a:spcPct val="35000"/>
            </a:spcAft>
          </a:pPr>
          <a:r>
            <a:rPr lang="en-US" sz="1300" kern="1200" dirty="0" smtClean="0"/>
            <a:t>Immigration</a:t>
          </a:r>
        </a:p>
        <a:p>
          <a:pPr lvl="0" algn="ctr" defTabSz="577850">
            <a:lnSpc>
              <a:spcPct val="90000"/>
            </a:lnSpc>
            <a:spcBef>
              <a:spcPct val="0"/>
            </a:spcBef>
            <a:spcAft>
              <a:spcPct val="35000"/>
            </a:spcAft>
          </a:pPr>
          <a:r>
            <a:rPr lang="en-US" sz="1300" kern="1200" dirty="0" smtClean="0"/>
            <a:t>Legal Services</a:t>
          </a:r>
        </a:p>
        <a:p>
          <a:pPr lvl="0" algn="ctr" defTabSz="577850">
            <a:lnSpc>
              <a:spcPct val="90000"/>
            </a:lnSpc>
            <a:spcBef>
              <a:spcPct val="0"/>
            </a:spcBef>
            <a:spcAft>
              <a:spcPct val="35000"/>
            </a:spcAft>
          </a:pPr>
          <a:endParaRPr lang="en-US" sz="1300" kern="1200" dirty="0"/>
        </a:p>
      </dsp:txBody>
      <dsp:txXfrm rot="10800000">
        <a:off x="5295609" y="2045975"/>
        <a:ext cx="1416783" cy="3710226"/>
      </dsp:txXfrm>
    </dsp:sp>
    <dsp:sp modelId="{129CA273-A05D-419E-A17A-05CDD3783A56}">
      <dsp:nvSpPr>
        <dsp:cNvPr id="0" name=""/>
        <dsp:cNvSpPr/>
      </dsp:nvSpPr>
      <dsp:spPr>
        <a:xfrm>
          <a:off x="6909783" y="632452"/>
          <a:ext cx="1509637" cy="1424947"/>
        </a:xfrm>
        <a:prstGeom prst="roundRect">
          <a:avLst>
            <a:gd name="adj" fmla="val 10000"/>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D29CD-6CD8-4BEA-AAE1-2CCACF948DD5}">
      <dsp:nvSpPr>
        <dsp:cNvPr id="0" name=""/>
        <dsp:cNvSpPr/>
      </dsp:nvSpPr>
      <dsp:spPr>
        <a:xfrm rot="10800000">
          <a:off x="6909783" y="2045975"/>
          <a:ext cx="1509637" cy="3756653"/>
        </a:xfrm>
        <a:prstGeom prst="round2SameRect">
          <a:avLst>
            <a:gd name="adj1" fmla="val 10500"/>
            <a:gd name="adj2" fmla="val 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t" anchorCtr="0">
          <a:noAutofit/>
        </a:bodyPr>
        <a:lstStyle/>
        <a:p>
          <a:pPr lvl="0" algn="ctr" defTabSz="577850">
            <a:lnSpc>
              <a:spcPct val="90000"/>
            </a:lnSpc>
            <a:spcBef>
              <a:spcPct val="0"/>
            </a:spcBef>
            <a:spcAft>
              <a:spcPct val="35000"/>
            </a:spcAft>
          </a:pPr>
          <a:r>
            <a:rPr lang="en-US" sz="1300" kern="1200" dirty="0" smtClean="0"/>
            <a:t>Chronic Disease Self-Management Program</a:t>
          </a:r>
        </a:p>
        <a:p>
          <a:pPr lvl="0" algn="ctr" defTabSz="577850">
            <a:lnSpc>
              <a:spcPct val="90000"/>
            </a:lnSpc>
            <a:spcBef>
              <a:spcPct val="0"/>
            </a:spcBef>
            <a:spcAft>
              <a:spcPct val="35000"/>
            </a:spcAft>
          </a:pPr>
          <a:r>
            <a:rPr lang="en-US" sz="1300" kern="1200" dirty="0" smtClean="0"/>
            <a:t>Diabetes Prevention Program</a:t>
          </a:r>
        </a:p>
        <a:p>
          <a:pPr lvl="0" algn="ctr" defTabSz="577850">
            <a:lnSpc>
              <a:spcPct val="90000"/>
            </a:lnSpc>
            <a:spcBef>
              <a:spcPct val="0"/>
            </a:spcBef>
            <a:spcAft>
              <a:spcPct val="35000"/>
            </a:spcAft>
          </a:pPr>
          <a:r>
            <a:rPr lang="en-US" sz="1300" kern="1200" dirty="0" smtClean="0"/>
            <a:t>Tobacco Use Cessation</a:t>
          </a:r>
        </a:p>
        <a:p>
          <a:pPr lvl="0" algn="ctr" defTabSz="577850">
            <a:lnSpc>
              <a:spcPct val="90000"/>
            </a:lnSpc>
            <a:spcBef>
              <a:spcPct val="0"/>
            </a:spcBef>
            <a:spcAft>
              <a:spcPct val="35000"/>
            </a:spcAft>
          </a:pPr>
          <a:r>
            <a:rPr lang="en-US" sz="1300" kern="1200" dirty="0" smtClean="0"/>
            <a:t>Health/Wellness</a:t>
          </a:r>
        </a:p>
        <a:p>
          <a:pPr lvl="0" algn="ctr" defTabSz="577850">
            <a:lnSpc>
              <a:spcPct val="90000"/>
            </a:lnSpc>
            <a:spcBef>
              <a:spcPct val="0"/>
            </a:spcBef>
            <a:spcAft>
              <a:spcPct val="35000"/>
            </a:spcAft>
          </a:pPr>
          <a:r>
            <a:rPr lang="en-US" sz="1300" kern="1200" dirty="0" smtClean="0"/>
            <a:t>Youth Programs </a:t>
          </a:r>
        </a:p>
        <a:p>
          <a:pPr lvl="0" algn="ctr" defTabSz="577850">
            <a:lnSpc>
              <a:spcPct val="90000"/>
            </a:lnSpc>
            <a:spcBef>
              <a:spcPct val="0"/>
            </a:spcBef>
            <a:spcAft>
              <a:spcPct val="35000"/>
            </a:spcAft>
          </a:pPr>
          <a:endParaRPr lang="en-US" sz="1300" kern="1200" dirty="0" smtClean="0"/>
        </a:p>
        <a:p>
          <a:pPr lvl="0" algn="ctr" defTabSz="577850">
            <a:lnSpc>
              <a:spcPct val="90000"/>
            </a:lnSpc>
            <a:spcBef>
              <a:spcPct val="0"/>
            </a:spcBef>
            <a:spcAft>
              <a:spcPct val="35000"/>
            </a:spcAft>
          </a:pPr>
          <a:endParaRPr lang="en-US" sz="1300" kern="1200" dirty="0"/>
        </a:p>
      </dsp:txBody>
      <dsp:txXfrm rot="10800000">
        <a:off x="6956210" y="2045975"/>
        <a:ext cx="1416783" cy="37102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26A0D-57AB-A547-B0B1-BB812F15B9AA}">
      <dsp:nvSpPr>
        <dsp:cNvPr id="0" name=""/>
        <dsp:cNvSpPr/>
      </dsp:nvSpPr>
      <dsp:spPr>
        <a:xfrm>
          <a:off x="0" y="274667"/>
          <a:ext cx="2201719" cy="1516742"/>
        </a:xfrm>
        <a:prstGeom prst="round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t="-950" r="-32000" b="95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F81092D-E624-D240-B8CF-153519EA1371}">
      <dsp:nvSpPr>
        <dsp:cNvPr id="0" name=""/>
        <dsp:cNvSpPr/>
      </dsp:nvSpPr>
      <dsp:spPr>
        <a:xfrm>
          <a:off x="0" y="1642250"/>
          <a:ext cx="2199871" cy="81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kern="1200" dirty="0" smtClean="0"/>
            <a:t>Live Music</a:t>
          </a:r>
          <a:endParaRPr lang="en-US" sz="2300" kern="1200" dirty="0"/>
        </a:p>
      </dsp:txBody>
      <dsp:txXfrm>
        <a:off x="0" y="1642250"/>
        <a:ext cx="2199871" cy="816152"/>
      </dsp:txXfrm>
    </dsp:sp>
    <dsp:sp modelId="{C8CB6C5C-C3B0-D441-84AD-BBA4037883E5}">
      <dsp:nvSpPr>
        <dsp:cNvPr id="0" name=""/>
        <dsp:cNvSpPr/>
      </dsp:nvSpPr>
      <dsp:spPr>
        <a:xfrm>
          <a:off x="2372690" y="324988"/>
          <a:ext cx="2199871" cy="1515711"/>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6000" r="-16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D7374CB-9FC5-D547-827F-BB44CD461B19}">
      <dsp:nvSpPr>
        <dsp:cNvPr id="0" name=""/>
        <dsp:cNvSpPr/>
      </dsp:nvSpPr>
      <dsp:spPr>
        <a:xfrm>
          <a:off x="2422363" y="1691672"/>
          <a:ext cx="2199871" cy="81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kern="1200" dirty="0" smtClean="0"/>
            <a:t>Local Food </a:t>
          </a:r>
          <a:endParaRPr lang="en-US" sz="2300" kern="1200" dirty="0"/>
        </a:p>
      </dsp:txBody>
      <dsp:txXfrm>
        <a:off x="2422363" y="1691672"/>
        <a:ext cx="2199871" cy="816152"/>
      </dsp:txXfrm>
    </dsp:sp>
    <dsp:sp modelId="{55AE42FF-CDFF-204B-BA5D-0B5266274CEB}">
      <dsp:nvSpPr>
        <dsp:cNvPr id="0" name=""/>
        <dsp:cNvSpPr/>
      </dsp:nvSpPr>
      <dsp:spPr>
        <a:xfrm>
          <a:off x="182142" y="2614803"/>
          <a:ext cx="2199871" cy="1515711"/>
        </a:xfrm>
        <a:prstGeom prst="round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t="1613" b="-49613"/>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9BB11C9-795B-DC46-8D36-D2A14E8A51EA}">
      <dsp:nvSpPr>
        <dsp:cNvPr id="0" name=""/>
        <dsp:cNvSpPr/>
      </dsp:nvSpPr>
      <dsp:spPr>
        <a:xfrm>
          <a:off x="150573" y="4187647"/>
          <a:ext cx="2199871" cy="81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kern="1200" dirty="0" smtClean="0"/>
            <a:t>Award wining local wines</a:t>
          </a:r>
          <a:endParaRPr lang="en-US" sz="2300" kern="1200" dirty="0"/>
        </a:p>
      </dsp:txBody>
      <dsp:txXfrm>
        <a:off x="150573" y="4187647"/>
        <a:ext cx="2199871" cy="816152"/>
      </dsp:txXfrm>
    </dsp:sp>
    <dsp:sp modelId="{CA2FF021-5B2F-6A4C-9F96-C971A90FD5AB}">
      <dsp:nvSpPr>
        <dsp:cNvPr id="0" name=""/>
        <dsp:cNvSpPr/>
      </dsp:nvSpPr>
      <dsp:spPr>
        <a:xfrm>
          <a:off x="2422928" y="2662912"/>
          <a:ext cx="2199871" cy="1515711"/>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96FC154-A0B7-184E-B46C-47D1A9BB9DF8}">
      <dsp:nvSpPr>
        <dsp:cNvPr id="0" name=""/>
        <dsp:cNvSpPr/>
      </dsp:nvSpPr>
      <dsp:spPr>
        <a:xfrm>
          <a:off x="2421439" y="4187647"/>
          <a:ext cx="2199871" cy="816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576" tIns="163576" rIns="163576" bIns="0" numCol="1" spcCol="1270" anchor="t" anchorCtr="0">
          <a:noAutofit/>
        </a:bodyPr>
        <a:lstStyle/>
        <a:p>
          <a:pPr lvl="0" algn="ctr" defTabSz="1022350">
            <a:lnSpc>
              <a:spcPct val="90000"/>
            </a:lnSpc>
            <a:spcBef>
              <a:spcPct val="0"/>
            </a:spcBef>
            <a:spcAft>
              <a:spcPct val="35000"/>
            </a:spcAft>
          </a:pPr>
          <a:r>
            <a:rPr lang="en-US" sz="2300" kern="1200" dirty="0" smtClean="0"/>
            <a:t>And craft brews</a:t>
          </a:r>
          <a:endParaRPr lang="en-US" sz="2300" kern="1200" dirty="0"/>
        </a:p>
      </dsp:txBody>
      <dsp:txXfrm>
        <a:off x="2421439" y="4187647"/>
        <a:ext cx="2199871" cy="81615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C763E8-DEA4-419E-BA80-951F842BB575}" type="datetimeFigureOut">
              <a:rPr lang="en-US" smtClean="0"/>
              <a:t>7/12/2017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E29E465-A2F7-41B3-8952-F4899DBF9AF3}" type="slidenum">
              <a:rPr lang="en-US" smtClean="0"/>
              <a:t>‹#›</a:t>
            </a:fld>
            <a:endParaRPr lang="en-US" dirty="0"/>
          </a:p>
        </p:txBody>
      </p:sp>
    </p:spTree>
    <p:extLst>
      <p:ext uri="{BB962C8B-B14F-4D97-AF65-F5344CB8AC3E}">
        <p14:creationId xmlns:p14="http://schemas.microsoft.com/office/powerpoint/2010/main" val="1291598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13C1144-1813-4DF4-BBE2-5C1043A7998C}" type="datetimeFigureOut">
              <a:rPr lang="en-US" smtClean="0"/>
              <a:t>7/12/2017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E33CCA-36A1-4A94-B788-AF068CDC0768}" type="slidenum">
              <a:rPr lang="en-US" smtClean="0"/>
              <a:t>‹#›</a:t>
            </a:fld>
            <a:endParaRPr lang="en-US" dirty="0"/>
          </a:p>
        </p:txBody>
      </p:sp>
    </p:spTree>
    <p:extLst>
      <p:ext uri="{BB962C8B-B14F-4D97-AF65-F5344CB8AC3E}">
        <p14:creationId xmlns:p14="http://schemas.microsoft.com/office/powerpoint/2010/main" val="161751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FEF2-A804-4210-BFC9-322AD3C46FD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6168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defTabSz="949478">
              <a:defRPr/>
            </a:pPr>
            <a:r>
              <a:rPr lang="en-US" dirty="0" smtClean="0">
                <a:latin typeface="Arial" panose="020B0604020202020204" pitchFamily="34" charset="0"/>
                <a:cs typeface="Arial" panose="020B0604020202020204" pitchFamily="34" charset="0"/>
              </a:rPr>
              <a:t>The social determinants of health are fundamental to supporting medical interventions and improving health outcomes.</a:t>
            </a:r>
          </a:p>
          <a:p>
            <a:pPr defTabSz="949478">
              <a:defRPr/>
            </a:pPr>
            <a:r>
              <a:rPr lang="en-US" dirty="0" smtClean="0">
                <a:latin typeface="Arial" panose="020B0604020202020204" pitchFamily="34" charset="0"/>
                <a:cs typeface="Arial" panose="020B0604020202020204" pitchFamily="34" charset="0"/>
              </a:rPr>
              <a:t>VBP </a:t>
            </a:r>
            <a:r>
              <a:rPr lang="en-US" dirty="0">
                <a:latin typeface="Arial" panose="020B0604020202020204" pitchFamily="34" charset="0"/>
                <a:cs typeface="Arial" panose="020B0604020202020204" pitchFamily="34" charset="0"/>
              </a:rPr>
              <a:t>Roadmap speaks to measuring SDH and the success of integrating SDH into managed care for the Medicaid population, the SCC has coordinated a similar model through participation of CBOs in DSRIP. </a:t>
            </a:r>
          </a:p>
          <a:p>
            <a:endParaRPr lang="en-US" dirty="0"/>
          </a:p>
        </p:txBody>
      </p:sp>
      <p:sp>
        <p:nvSpPr>
          <p:cNvPr id="4" name="Slide Number Placeholder 3"/>
          <p:cNvSpPr>
            <a:spLocks noGrp="1"/>
          </p:cNvSpPr>
          <p:nvPr>
            <p:ph type="sldNum" sz="quarter" idx="10"/>
          </p:nvPr>
        </p:nvSpPr>
        <p:spPr/>
        <p:txBody>
          <a:bodyPr/>
          <a:lstStyle/>
          <a:p>
            <a:fld id="{F12CC1E5-8957-436D-925C-4BCF3DE867B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144487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Healthy People 2020 states that “health disparities adversely affect groups of people who have systematically experienced greater obstacles to health based on their racial or ethnic group; religion; socioeconomic status; gender; age; mental health; cognitive, sensory, or physical disability; sexual orientation or gender identity; geographic location; or other characteristics historically linked to discrimination or exclusion.” </a:t>
            </a:r>
          </a:p>
          <a:p>
            <a:r>
              <a:rPr lang="en-US" dirty="0" smtClean="0"/>
              <a:t>Community Integration is defined as the ability to make connections so that providers and communities have access to tools they need to address social determinants of health – which may not presently be known to them. CBO’s address</a:t>
            </a:r>
            <a:r>
              <a:rPr lang="en-US" baseline="0" dirty="0" smtClean="0"/>
              <a:t> many of these SDH as they work with their perspective communities and your hard work has made notable changes in the targeted areas.  NYS DOH has categorized CBO’s and you will learn more about them in the next slide.  </a:t>
            </a:r>
            <a:endParaRPr lang="en-US" dirty="0"/>
          </a:p>
        </p:txBody>
      </p:sp>
      <p:sp>
        <p:nvSpPr>
          <p:cNvPr id="4" name="Slide Number Placeholder 3"/>
          <p:cNvSpPr>
            <a:spLocks noGrp="1"/>
          </p:cNvSpPr>
          <p:nvPr>
            <p:ph type="sldNum" sz="quarter" idx="10"/>
          </p:nvPr>
        </p:nvSpPr>
        <p:spPr/>
        <p:txBody>
          <a:bodyPr/>
          <a:lstStyle/>
          <a:p>
            <a:fld id="{D534C4B1-47CA-4C17-9C43-D7F72E65EEE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84184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Everyone is here today representing CBO’s but did you know the NYS DOH has categorized CBO’s into tiers – here</a:t>
            </a:r>
            <a:r>
              <a:rPr lang="en-US" baseline="0" dirty="0" smtClean="0"/>
              <a:t> is a picture of their framework…. </a:t>
            </a:r>
          </a:p>
          <a:p>
            <a:endParaRPr lang="en-US" baseline="0" dirty="0" smtClean="0"/>
          </a:p>
          <a:p>
            <a:pPr defTabSz="949478">
              <a:defRPr/>
            </a:pPr>
            <a:r>
              <a:rPr lang="en-US" dirty="0"/>
              <a:t>Community Based Organizations (CBOs) have been identified by New York State Department of Health and the Suffolk Care Collaborative (SCC) to be essential in the support of health care outcomes within the Medicaid and uninsured populations. </a:t>
            </a:r>
          </a:p>
          <a:p>
            <a:endParaRPr lang="en-US" dirty="0"/>
          </a:p>
        </p:txBody>
      </p:sp>
      <p:sp>
        <p:nvSpPr>
          <p:cNvPr id="4" name="Slide Number Placeholder 3"/>
          <p:cNvSpPr>
            <a:spLocks noGrp="1"/>
          </p:cNvSpPr>
          <p:nvPr>
            <p:ph type="sldNum" sz="quarter" idx="10"/>
          </p:nvPr>
        </p:nvSpPr>
        <p:spPr/>
        <p:txBody>
          <a:bodyPr/>
          <a:lstStyle/>
          <a:p>
            <a:fld id="{F12CC1E5-8957-436D-925C-4BCF3DE867B0}"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836367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Pose as a question to the CBO’s</a:t>
            </a:r>
          </a:p>
          <a:p>
            <a:r>
              <a:rPr lang="en-US" dirty="0" smtClean="0"/>
              <a:t>Give</a:t>
            </a:r>
            <a:r>
              <a:rPr lang="en-US" baseline="0" dirty="0" smtClean="0"/>
              <a:t> an opportunity to brainstorm or even comeback with some ideas. (this can be the competition for CBO’s to receive funding based on their innovation and the SCC needs.)</a:t>
            </a:r>
            <a:endParaRPr lang="en-US" dirty="0" smtClean="0"/>
          </a:p>
          <a:p>
            <a:endParaRPr lang="en-US" dirty="0" smtClean="0"/>
          </a:p>
          <a:p>
            <a:r>
              <a:rPr lang="en-US" dirty="0" smtClean="0"/>
              <a:t>If you can demonstrate a particular intervention, service, or program results in improved outcomes, you can justify that it should be offered/provided to a population and that the entity providing it should be compensated by the VBP contractor. We are beginning our journey to explore the opportunity at hand collaboratively. </a:t>
            </a:r>
          </a:p>
          <a:p>
            <a:r>
              <a:rPr lang="en-US" dirty="0" smtClean="0"/>
              <a:t>Recognizing the strong linkage between SDH and health outcomes, the SCC is looking to formally engage CBOs to collaborate on IDS efforts (community integration) and SDH initiatives</a:t>
            </a:r>
            <a:r>
              <a:rPr lang="en-US" baseline="0" dirty="0" smtClean="0"/>
              <a:t> through our Affiliate agreements which I will explain on the next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D534C4B1-47CA-4C17-9C43-D7F72E65EEE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34332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smtClean="0"/>
              <a:t>The SCC has designed</a:t>
            </a:r>
            <a:r>
              <a:rPr lang="en-US" b="1" baseline="0" dirty="0" smtClean="0"/>
              <a:t> two roles a CBO can play within the SCC and DSRIP. </a:t>
            </a:r>
          </a:p>
          <a:p>
            <a:pPr marL="237369" indent="-237369">
              <a:buAutoNum type="arabicPeriod"/>
            </a:pPr>
            <a:r>
              <a:rPr lang="en-US" baseline="0" dirty="0" smtClean="0"/>
              <a:t>An </a:t>
            </a:r>
            <a:r>
              <a:rPr lang="en-US" b="1" baseline="0" dirty="0" smtClean="0"/>
              <a:t>affiliate agreement </a:t>
            </a:r>
            <a:r>
              <a:rPr lang="en-US" baseline="0" dirty="0" smtClean="0"/>
              <a:t>is a non-binding agreement to allow a CBO to become a member of the IDS and participate in community integration activities. Specifically, to participate in Learning </a:t>
            </a:r>
            <a:r>
              <a:rPr lang="en-US" baseline="0" dirty="0" err="1" smtClean="0"/>
              <a:t>Collaboratives</a:t>
            </a:r>
            <a:r>
              <a:rPr lang="en-US" baseline="0" dirty="0" smtClean="0"/>
              <a:t>, such as this one, become further educated in VBP and may participate in special projects the affiliate deems appropriate. At this time there is no direct funds flow, however there is added value by way of participation in the community integration activities. They will also help you gain necessary experience when VBP contractors begin to converse with you about potential contracting arrangements. </a:t>
            </a:r>
          </a:p>
          <a:p>
            <a:pPr marL="237369" indent="-237369">
              <a:buAutoNum type="arabicPeriod"/>
            </a:pPr>
            <a:r>
              <a:rPr lang="en-US" baseline="0" dirty="0" smtClean="0"/>
              <a:t>The </a:t>
            </a:r>
            <a:r>
              <a:rPr lang="en-US" b="1" baseline="0" dirty="0" smtClean="0"/>
              <a:t>coalition partner </a:t>
            </a:r>
            <a:r>
              <a:rPr lang="en-US" baseline="0" dirty="0" smtClean="0"/>
              <a:t>participation agreement is also a formal agreement, non binding and allows the partner to participate in the opportunities set forth in the affiliate agreement. The difference includes the organizations participation in a specific DSRIP project, with a defined scope of service, performance goals and payment structure – very similar to the goals set forth in the VBP Roadmap for CBO contracting.</a:t>
            </a:r>
          </a:p>
          <a:p>
            <a:pPr marL="237369" indent="-237369">
              <a:buAutoNum type="arabicPeriod"/>
            </a:pPr>
            <a:r>
              <a:rPr lang="en-US" b="1" baseline="0" dirty="0" smtClean="0"/>
              <a:t>As we work together in the coming years the goal of SCC is to look for ways our Affiliates can become Coalition Partners by designing community integration and SDH initiatives to better serve our attributed population.  </a:t>
            </a:r>
          </a:p>
          <a:p>
            <a:pPr marL="237369" indent="-237369">
              <a:buAutoNum type="arabicPeriod"/>
            </a:pPr>
            <a:r>
              <a:rPr lang="en-US" b="0" dirty="0" smtClean="0"/>
              <a:t>Your participation in the IDS as an Affiliate will further demonstrate how we function as a “coordinated network” and not as configuration of independent organizations.  It is also anticipated that, over time, the IDS will grow and the relationships across providers and organizations will become formalized.  Your participation will support (1) expanded access to high quality primary care, (2) payment reform, (3) the rebalancing and restructuring of health delivery, and (4) the enhancement of community-based services and behavioral health services.  Your participation will be driven by measurable community needs and quality improvement activities.</a:t>
            </a:r>
          </a:p>
          <a:p>
            <a:pPr marL="237369" indent="-237369">
              <a:buAutoNum type="arabicPeriod"/>
            </a:pPr>
            <a:endParaRPr lang="en-US" b="1" dirty="0"/>
          </a:p>
        </p:txBody>
      </p:sp>
      <p:sp>
        <p:nvSpPr>
          <p:cNvPr id="4" name="Slide Number Placeholder 3"/>
          <p:cNvSpPr>
            <a:spLocks noGrp="1"/>
          </p:cNvSpPr>
          <p:nvPr>
            <p:ph type="sldNum" sz="quarter" idx="10"/>
          </p:nvPr>
        </p:nvSpPr>
        <p:spPr/>
        <p:txBody>
          <a:bodyPr/>
          <a:lstStyle/>
          <a:p>
            <a:fld id="{F12CC1E5-8957-436D-925C-4BCF3DE867B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11187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C0FEF2-A804-4210-BFC9-322AD3C46FD5}"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36589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0.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3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9801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81866"/>
            <a:ext cx="8229600" cy="3653886"/>
          </a:xfrm>
          <a:prstGeom prst="rect">
            <a:avLst/>
          </a:prstGeom>
        </p:spPr>
        <p:txBody>
          <a:bodyPr tIns="0" rIns="0" bIns="0" anchor="ctr"/>
          <a:lstStyle>
            <a:lvl1pPr algn="ctr">
              <a:buFontTx/>
              <a:buNone/>
              <a:defRPr sz="36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298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81866"/>
            <a:ext cx="8229600" cy="3653886"/>
          </a:xfrm>
          <a:prstGeom prst="rect">
            <a:avLst/>
          </a:prstGeom>
        </p:spPr>
        <p:txBody>
          <a:bodyPr tIns="0" rIns="0" bIns="0" anchor="ctr"/>
          <a:lstStyle>
            <a:lvl1pPr algn="ctr">
              <a:buFontTx/>
              <a:buNone/>
              <a:defRPr sz="36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2988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81866"/>
            <a:ext cx="8229600" cy="3653886"/>
          </a:xfrm>
          <a:prstGeom prst="rect">
            <a:avLst/>
          </a:prstGeom>
        </p:spPr>
        <p:txBody>
          <a:bodyPr tIns="0" rIns="0" bIns="0" anchor="ctr"/>
          <a:lstStyle>
            <a:lvl1pPr algn="ctr">
              <a:buFontTx/>
              <a:buNone/>
              <a:defRPr sz="36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29889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81866"/>
            <a:ext cx="8229600" cy="3653886"/>
          </a:xfrm>
          <a:prstGeom prst="rect">
            <a:avLst/>
          </a:prstGeom>
        </p:spPr>
        <p:txBody>
          <a:bodyPr tIns="0" rIns="0" bIns="0" anchor="ctr"/>
          <a:lstStyle>
            <a:lvl1pPr algn="ctr">
              <a:buFontTx/>
              <a:buNone/>
              <a:defRPr sz="36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2988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81866"/>
            <a:ext cx="8229600" cy="3653886"/>
          </a:xfrm>
          <a:prstGeom prst="rect">
            <a:avLst/>
          </a:prstGeom>
        </p:spPr>
        <p:txBody>
          <a:bodyPr tIns="0" rIns="0" bIns="0" anchor="ctr"/>
          <a:lstStyle>
            <a:lvl1pPr algn="ctr">
              <a:buFontTx/>
              <a:buNone/>
              <a:defRPr sz="36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29889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457200" y="1546841"/>
            <a:ext cx="8229600" cy="4045388"/>
          </a:xfrm>
          <a:prstGeom prst="rect">
            <a:avLst/>
          </a:prstGeom>
        </p:spPr>
        <p:txBody>
          <a:bodyPr tIns="0" rIns="0" bIns="0" anchor="ctr"/>
          <a:lstStyle>
            <a:lvl1pPr algn="ctr">
              <a:buFontTx/>
              <a:buNone/>
              <a:defRPr sz="44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3920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81866"/>
            <a:ext cx="8229600" cy="3653886"/>
          </a:xfrm>
          <a:prstGeom prst="rect">
            <a:avLst/>
          </a:prstGeom>
        </p:spPr>
        <p:txBody>
          <a:bodyPr tIns="0" rIns="0" bIns="0" anchor="ctr"/>
          <a:lstStyle>
            <a:lvl1pPr algn="ctr">
              <a:buFontTx/>
              <a:buNone/>
              <a:defRPr sz="36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72045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CC Centered Text">
    <p:spTree>
      <p:nvGrpSpPr>
        <p:cNvPr id="1" name=""/>
        <p:cNvGrpSpPr/>
        <p:nvPr/>
      </p:nvGrpSpPr>
      <p:grpSpPr>
        <a:xfrm>
          <a:off x="0" y="0"/>
          <a:ext cx="0" cy="0"/>
          <a:chOff x="0" y="0"/>
          <a:chExt cx="0" cy="0"/>
        </a:xfrm>
      </p:grpSpPr>
      <p:sp>
        <p:nvSpPr>
          <p:cNvPr id="5" name="Text Placeholder 7"/>
          <p:cNvSpPr>
            <a:spLocks noGrp="1"/>
          </p:cNvSpPr>
          <p:nvPr>
            <p:ph type="body" sz="quarter" idx="15"/>
          </p:nvPr>
        </p:nvSpPr>
        <p:spPr>
          <a:xfrm>
            <a:off x="457200" y="1581866"/>
            <a:ext cx="8229600" cy="3653886"/>
          </a:xfrm>
          <a:prstGeom prst="rect">
            <a:avLst/>
          </a:prstGeom>
        </p:spPr>
        <p:txBody>
          <a:bodyPr tIns="0" rIns="0" bIns="0" anchor="ctr"/>
          <a:lstStyle>
            <a:lvl1pPr algn="ctr">
              <a:buFontTx/>
              <a:buNone/>
              <a:defRPr sz="36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6"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6910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1960A-A265-DA46-9A94-D4B360D60335}" type="datetimeFigureOut">
              <a:rPr lang="en-US" smtClean="0">
                <a:solidFill>
                  <a:prstClr val="black">
                    <a:tint val="75000"/>
                  </a:prstClr>
                </a:solidFill>
              </a:rPr>
              <a:pPr/>
              <a:t>7/12/2017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FD14AD-C03D-1841-A44F-DD38C05F33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152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41960A-A265-DA46-9A94-D4B360D60335}" type="datetimeFigureOut">
              <a:rPr lang="en-US" smtClean="0">
                <a:solidFill>
                  <a:prstClr val="black">
                    <a:tint val="75000"/>
                  </a:prstClr>
                </a:solidFill>
              </a:rPr>
              <a:pPr/>
              <a:t>7/12/2017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FD14AD-C03D-1841-A44F-DD38C05F33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429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0002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41960A-A265-DA46-9A94-D4B360D60335}" type="datetimeFigureOut">
              <a:rPr lang="en-US" smtClean="0">
                <a:solidFill>
                  <a:prstClr val="black">
                    <a:tint val="75000"/>
                  </a:prstClr>
                </a:solidFill>
              </a:rPr>
              <a:pPr/>
              <a:t>7/12/2017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9FD14AD-C03D-1841-A44F-DD38C05F33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2896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41960A-A265-DA46-9A94-D4B360D60335}" type="datetimeFigureOut">
              <a:rPr lang="en-US" smtClean="0">
                <a:solidFill>
                  <a:prstClr val="black">
                    <a:tint val="75000"/>
                  </a:prstClr>
                </a:solidFill>
              </a:rPr>
              <a:pPr/>
              <a:t>7/12/2017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9FD14AD-C03D-1841-A44F-DD38C05F33A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81520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3997" cy="6857997"/>
          </a:xfrm>
          <a:prstGeom prst="rect">
            <a:avLst/>
          </a:prstGeom>
        </p:spPr>
      </p:pic>
      <p:sp>
        <p:nvSpPr>
          <p:cNvPr id="2" name="Title 1"/>
          <p:cNvSpPr>
            <a:spLocks noGrp="1"/>
          </p:cNvSpPr>
          <p:nvPr>
            <p:ph type="ctrTitle"/>
          </p:nvPr>
        </p:nvSpPr>
        <p:spPr>
          <a:xfrm>
            <a:off x="4710114" y="2103121"/>
            <a:ext cx="3976687" cy="1898429"/>
          </a:xfrm>
        </p:spPr>
        <p:txBody>
          <a:bodyPr>
            <a:noAutofit/>
          </a:bodyPr>
          <a:lstStyle>
            <a:lvl1pPr>
              <a:defRPr sz="3000">
                <a:solidFill>
                  <a:schemeClr val="tx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4710114" y="4331020"/>
            <a:ext cx="3976687" cy="580938"/>
          </a:xfrm>
        </p:spPr>
        <p:txBody>
          <a:bodyPr anchor="t" anchorCtr="0"/>
          <a:lstStyle>
            <a:lvl1pPr marL="0" indent="0" algn="l" defTabSz="457200" rtl="0" eaLnBrk="1" latinLnBrk="0" hangingPunct="1">
              <a:spcBef>
                <a:spcPts val="0"/>
              </a:spcBef>
              <a:buFontTx/>
              <a:buNone/>
              <a:defRPr lang="en-US" sz="1600" b="0" kern="1200" smtClean="0">
                <a:solidFill>
                  <a:schemeClr val="tx1"/>
                </a:solidFill>
                <a:latin typeface="Calibri" panose="020F0502020204030204" pitchFamily="34" charset="0"/>
                <a:ea typeface="+mn-ea"/>
                <a:cs typeface="Calibri" panose="020F050202020403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endParaRPr dirty="0">
              <a:solidFill>
                <a:srgbClr val="53565A"/>
              </a:solidFill>
            </a:endParaRPr>
          </a:p>
        </p:txBody>
      </p:sp>
      <p:sp>
        <p:nvSpPr>
          <p:cNvPr id="5" name="Slide Number Placeholder 4"/>
          <p:cNvSpPr>
            <a:spLocks noGrp="1"/>
          </p:cNvSpPr>
          <p:nvPr>
            <p:ph type="sldNum" sz="quarter" idx="11"/>
          </p:nvPr>
        </p:nvSpPr>
        <p:spPr/>
        <p:txBody>
          <a:bodyPr/>
          <a:lstStyle/>
          <a:p>
            <a:fld id="{67E8F01B-4D16-4C04-B222-F9B85E7CE37F}" type="slidenum">
              <a:rPr lang="en-US" smtClean="0">
                <a:solidFill>
                  <a:srgbClr val="53565A"/>
                </a:solidFill>
              </a:rPr>
              <a:pPr/>
              <a:t>‹#›</a:t>
            </a:fld>
            <a:endParaRPr lang="en-US" dirty="0">
              <a:solidFill>
                <a:srgbClr val="53565A"/>
              </a:solidFill>
            </a:endParaRPr>
          </a:p>
        </p:txBody>
      </p:sp>
    </p:spTree>
    <p:extLst>
      <p:ext uri="{BB962C8B-B14F-4D97-AF65-F5344CB8AC3E}">
        <p14:creationId xmlns:p14="http://schemas.microsoft.com/office/powerpoint/2010/main" val="43917578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srgbClr val="53565A"/>
              </a:solidFill>
            </a:endParaRPr>
          </a:p>
        </p:txBody>
      </p:sp>
      <p:sp>
        <p:nvSpPr>
          <p:cNvPr id="7" name="Slide Number Placeholder 6"/>
          <p:cNvSpPr>
            <a:spLocks noGrp="1"/>
          </p:cNvSpPr>
          <p:nvPr>
            <p:ph type="sldNum" sz="quarter" idx="11"/>
          </p:nvPr>
        </p:nvSpPr>
        <p:spPr/>
        <p:txBody>
          <a:bodyPr/>
          <a:lstStyle/>
          <a:p>
            <a:fld id="{67E8F01B-4D16-4C04-B222-F9B85E7CE37F}"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01" y="6217920"/>
            <a:ext cx="1577339" cy="443484"/>
          </a:xfrm>
          <a:prstGeom prst="rect">
            <a:avLst/>
          </a:prstGeom>
        </p:spPr>
      </p:pic>
    </p:spTree>
    <p:extLst>
      <p:ext uri="{BB962C8B-B14F-4D97-AF65-F5344CB8AC3E}">
        <p14:creationId xmlns:p14="http://schemas.microsoft.com/office/powerpoint/2010/main" val="79321586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srgbClr val="53565A"/>
              </a:solidFill>
            </a:endParaRPr>
          </a:p>
        </p:txBody>
      </p:sp>
      <p:sp>
        <p:nvSpPr>
          <p:cNvPr id="7" name="Slide Number Placeholder 6"/>
          <p:cNvSpPr>
            <a:spLocks noGrp="1"/>
          </p:cNvSpPr>
          <p:nvPr>
            <p:ph type="sldNum" sz="quarter" idx="11"/>
          </p:nvPr>
        </p:nvSpPr>
        <p:spPr/>
        <p:txBody>
          <a:bodyPr/>
          <a:lstStyle/>
          <a:p>
            <a:fld id="{67E8F01B-4D16-4C04-B222-F9B85E7CE37F}"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01" y="6217920"/>
            <a:ext cx="1577339" cy="443484"/>
          </a:xfrm>
          <a:prstGeom prst="rect">
            <a:avLst/>
          </a:prstGeom>
        </p:spPr>
      </p:pic>
    </p:spTree>
    <p:extLst>
      <p:ext uri="{BB962C8B-B14F-4D97-AF65-F5344CB8AC3E}">
        <p14:creationId xmlns:p14="http://schemas.microsoft.com/office/powerpoint/2010/main" val="79321586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srgbClr val="53565A"/>
              </a:solidFill>
            </a:endParaRPr>
          </a:p>
        </p:txBody>
      </p:sp>
      <p:sp>
        <p:nvSpPr>
          <p:cNvPr id="7" name="Slide Number Placeholder 6"/>
          <p:cNvSpPr>
            <a:spLocks noGrp="1"/>
          </p:cNvSpPr>
          <p:nvPr>
            <p:ph type="sldNum" sz="quarter" idx="11"/>
          </p:nvPr>
        </p:nvSpPr>
        <p:spPr/>
        <p:txBody>
          <a:bodyPr/>
          <a:lstStyle/>
          <a:p>
            <a:fld id="{67E8F01B-4D16-4C04-B222-F9B85E7CE37F}"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01" y="6217920"/>
            <a:ext cx="1577339" cy="443484"/>
          </a:xfrm>
          <a:prstGeom prst="rect">
            <a:avLst/>
          </a:prstGeom>
        </p:spPr>
      </p:pic>
    </p:spTree>
    <p:extLst>
      <p:ext uri="{BB962C8B-B14F-4D97-AF65-F5344CB8AC3E}">
        <p14:creationId xmlns:p14="http://schemas.microsoft.com/office/powerpoint/2010/main" val="79321586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srgbClr val="53565A"/>
              </a:solidFill>
            </a:endParaRPr>
          </a:p>
        </p:txBody>
      </p:sp>
      <p:sp>
        <p:nvSpPr>
          <p:cNvPr id="7" name="Slide Number Placeholder 6"/>
          <p:cNvSpPr>
            <a:spLocks noGrp="1"/>
          </p:cNvSpPr>
          <p:nvPr>
            <p:ph type="sldNum" sz="quarter" idx="11"/>
          </p:nvPr>
        </p:nvSpPr>
        <p:spPr/>
        <p:txBody>
          <a:bodyPr/>
          <a:lstStyle/>
          <a:p>
            <a:fld id="{67E8F01B-4D16-4C04-B222-F9B85E7CE37F}"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01" y="6217920"/>
            <a:ext cx="1577339" cy="443484"/>
          </a:xfrm>
          <a:prstGeom prst="rect">
            <a:avLst/>
          </a:prstGeom>
        </p:spPr>
      </p:pic>
    </p:spTree>
    <p:extLst>
      <p:ext uri="{BB962C8B-B14F-4D97-AF65-F5344CB8AC3E}">
        <p14:creationId xmlns:p14="http://schemas.microsoft.com/office/powerpoint/2010/main" val="79321586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srgbClr val="53565A"/>
              </a:solidFill>
            </a:endParaRPr>
          </a:p>
        </p:txBody>
      </p:sp>
      <p:sp>
        <p:nvSpPr>
          <p:cNvPr id="7" name="Slide Number Placeholder 6"/>
          <p:cNvSpPr>
            <a:spLocks noGrp="1"/>
          </p:cNvSpPr>
          <p:nvPr>
            <p:ph type="sldNum" sz="quarter" idx="11"/>
          </p:nvPr>
        </p:nvSpPr>
        <p:spPr/>
        <p:txBody>
          <a:bodyPr/>
          <a:lstStyle/>
          <a:p>
            <a:fld id="{67E8F01B-4D16-4C04-B222-F9B85E7CE37F}"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01" y="6217920"/>
            <a:ext cx="1577339" cy="443484"/>
          </a:xfrm>
          <a:prstGeom prst="rect">
            <a:avLst/>
          </a:prstGeom>
        </p:spPr>
      </p:pic>
    </p:spTree>
    <p:extLst>
      <p:ext uri="{BB962C8B-B14F-4D97-AF65-F5344CB8AC3E}">
        <p14:creationId xmlns:p14="http://schemas.microsoft.com/office/powerpoint/2010/main" val="79321586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srgbClr val="53565A"/>
              </a:solidFill>
            </a:endParaRPr>
          </a:p>
        </p:txBody>
      </p:sp>
      <p:sp>
        <p:nvSpPr>
          <p:cNvPr id="7" name="Slide Number Placeholder 6"/>
          <p:cNvSpPr>
            <a:spLocks noGrp="1"/>
          </p:cNvSpPr>
          <p:nvPr>
            <p:ph type="sldNum" sz="quarter" idx="11"/>
          </p:nvPr>
        </p:nvSpPr>
        <p:spPr/>
        <p:txBody>
          <a:bodyPr/>
          <a:lstStyle/>
          <a:p>
            <a:fld id="{67E8F01B-4D16-4C04-B222-F9B85E7CE37F}"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01" y="6217920"/>
            <a:ext cx="1577339" cy="443484"/>
          </a:xfrm>
          <a:prstGeom prst="rect">
            <a:avLst/>
          </a:prstGeom>
        </p:spPr>
      </p:pic>
    </p:spTree>
    <p:extLst>
      <p:ext uri="{BB962C8B-B14F-4D97-AF65-F5344CB8AC3E}">
        <p14:creationId xmlns:p14="http://schemas.microsoft.com/office/powerpoint/2010/main" val="7932158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srgbClr val="53565A"/>
              </a:solidFill>
            </a:endParaRPr>
          </a:p>
        </p:txBody>
      </p:sp>
      <p:sp>
        <p:nvSpPr>
          <p:cNvPr id="7" name="Slide Number Placeholder 6"/>
          <p:cNvSpPr>
            <a:spLocks noGrp="1"/>
          </p:cNvSpPr>
          <p:nvPr>
            <p:ph type="sldNum" sz="quarter" idx="11"/>
          </p:nvPr>
        </p:nvSpPr>
        <p:spPr/>
        <p:txBody>
          <a:bodyPr/>
          <a:lstStyle/>
          <a:p>
            <a:fld id="{67E8F01B-4D16-4C04-B222-F9B85E7CE37F}"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01" y="6217920"/>
            <a:ext cx="1577339" cy="443484"/>
          </a:xfrm>
          <a:prstGeom prst="rect">
            <a:avLst/>
          </a:prstGeom>
        </p:spPr>
      </p:pic>
    </p:spTree>
    <p:extLst>
      <p:ext uri="{BB962C8B-B14F-4D97-AF65-F5344CB8AC3E}">
        <p14:creationId xmlns:p14="http://schemas.microsoft.com/office/powerpoint/2010/main" val="7932158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1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39926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Column Callou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Content Placeholder 8"/>
          <p:cNvSpPr>
            <a:spLocks noGrp="1"/>
          </p:cNvSpPr>
          <p:nvPr>
            <p:ph sz="quarter" idx="10"/>
          </p:nvPr>
        </p:nvSpPr>
        <p:spPr>
          <a:xfrm>
            <a:off x="458789" y="1373188"/>
            <a:ext cx="397510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 name="Date Placeholder 2"/>
          <p:cNvSpPr>
            <a:spLocks noGrp="1"/>
          </p:cNvSpPr>
          <p:nvPr>
            <p:ph type="dt" sz="half" idx="12"/>
          </p:nvPr>
        </p:nvSpPr>
        <p:spPr/>
        <p:txBody>
          <a:bodyPr/>
          <a:lstStyle/>
          <a:p>
            <a:endParaRPr lang="en-US" dirty="0">
              <a:solidFill>
                <a:srgbClr val="53565A"/>
              </a:solidFill>
            </a:endParaRPr>
          </a:p>
        </p:txBody>
      </p:sp>
      <p:sp>
        <p:nvSpPr>
          <p:cNvPr id="7" name="Slide Number Placeholder 6"/>
          <p:cNvSpPr>
            <a:spLocks noGrp="1"/>
          </p:cNvSpPr>
          <p:nvPr>
            <p:ph type="sldNum" sz="quarter" idx="13"/>
          </p:nvPr>
        </p:nvSpPr>
        <p:spPr/>
        <p:txBody>
          <a:bodyPr/>
          <a:lstStyle/>
          <a:p>
            <a:fld id="{67E8F01B-4D16-4C04-B222-F9B85E7CE37F}"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01" y="6217920"/>
            <a:ext cx="1577339" cy="443484"/>
          </a:xfrm>
          <a:prstGeom prst="rect">
            <a:avLst/>
          </a:prstGeom>
        </p:spPr>
      </p:pic>
      <p:sp>
        <p:nvSpPr>
          <p:cNvPr id="11" name="Content Placeholder 8"/>
          <p:cNvSpPr>
            <a:spLocks noGrp="1"/>
          </p:cNvSpPr>
          <p:nvPr>
            <p:ph sz="quarter" idx="15"/>
          </p:nvPr>
        </p:nvSpPr>
        <p:spPr>
          <a:xfrm>
            <a:off x="4709159" y="1371600"/>
            <a:ext cx="3977640" cy="4572000"/>
          </a:xfrm>
        </p:spPr>
        <p:txBody>
          <a:bodyPr>
            <a:noAutofit/>
          </a:bodyPr>
          <a:lstStyle>
            <a:lvl1pPr>
              <a:defRPr sz="2400">
                <a:solidFill>
                  <a:schemeClr val="accent3"/>
                </a:solidFill>
              </a:defRPr>
            </a:lvl1pPr>
            <a:lvl2pPr marL="173736" indent="-173736">
              <a:buFont typeface="Arial" panose="020B0604020202020204" pitchFamily="34" charset="0"/>
              <a:buChar char="•"/>
              <a:defRPr sz="2400">
                <a:solidFill>
                  <a:schemeClr val="accent3"/>
                </a:solidFill>
              </a:defRPr>
            </a:lvl2pPr>
            <a:lvl3pPr marL="173736" indent="-173736">
              <a:buFont typeface="Arial" panose="020B0604020202020204" pitchFamily="34" charset="0"/>
              <a:buChar char="•"/>
              <a:defRPr sz="2400">
                <a:solidFill>
                  <a:schemeClr val="accent3"/>
                </a:solidFill>
              </a:defRPr>
            </a:lvl3pPr>
            <a:lvl4pPr marL="173736" indent="-173736">
              <a:buFont typeface="Arial" panose="020B0604020202020204" pitchFamily="34" charset="0"/>
              <a:buChar char="•"/>
              <a:defRPr sz="2400">
                <a:solidFill>
                  <a:schemeClr val="accent3"/>
                </a:solidFill>
              </a:defRPr>
            </a:lvl4pPr>
            <a:lvl5pPr marL="173736" indent="-173736">
              <a:buFont typeface="Arial" panose="020B0604020202020204" pitchFamily="34" charset="0"/>
              <a:buChar char="•"/>
              <a:defRPr sz="2400">
                <a:solidFill>
                  <a:schemeClr val="accent3"/>
                </a:solidFill>
              </a:defRPr>
            </a:lvl5pPr>
            <a:lvl6pPr marL="173736" indent="-173736">
              <a:buFont typeface="Arial" panose="020B0604020202020204" pitchFamily="34" charset="0"/>
              <a:buChar char="•"/>
              <a:defRPr sz="2400">
                <a:solidFill>
                  <a:schemeClr val="accent3"/>
                </a:solidFill>
              </a:defRPr>
            </a:lvl6pPr>
            <a:lvl7pPr marL="173736" indent="-173736">
              <a:buFont typeface="Arial" panose="020B0604020202020204" pitchFamily="34" charset="0"/>
              <a:buChar char="•"/>
              <a:defRPr sz="2400">
                <a:solidFill>
                  <a:schemeClr val="accent3"/>
                </a:solidFill>
              </a:defRPr>
            </a:lvl7pPr>
            <a:lvl8pPr marL="173736" indent="-173736">
              <a:buFont typeface="Arial" panose="020B0604020202020204" pitchFamily="34" charset="0"/>
              <a:buChar char="•"/>
              <a:defRPr sz="2400">
                <a:solidFill>
                  <a:schemeClr val="accent3"/>
                </a:solidFill>
              </a:defRPr>
            </a:lvl8pPr>
            <a:lvl9pPr marL="173736" indent="-173736">
              <a:buFont typeface="Arial" panose="020B0604020202020204" pitchFamily="34" charset="0"/>
              <a:buChar char="•"/>
              <a:defRPr sz="2400">
                <a:solidFill>
                  <a:schemeClr val="accent3"/>
                </a:solidFill>
              </a:defRPr>
            </a:lvl9pPr>
          </a:lstStyle>
          <a:p>
            <a:pPr lvl="0"/>
            <a:r>
              <a:rPr lang="en-US" smtClean="0"/>
              <a:t>Click to edit Master text styles</a:t>
            </a:r>
          </a:p>
        </p:txBody>
      </p:sp>
    </p:spTree>
    <p:extLst>
      <p:ext uri="{BB962C8B-B14F-4D97-AF65-F5344CB8AC3E}">
        <p14:creationId xmlns:p14="http://schemas.microsoft.com/office/powerpoint/2010/main" val="216387361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srgbClr val="53565A"/>
              </a:solidFill>
            </a:endParaRPr>
          </a:p>
        </p:txBody>
      </p:sp>
      <p:sp>
        <p:nvSpPr>
          <p:cNvPr id="7" name="Slide Number Placeholder 6"/>
          <p:cNvSpPr>
            <a:spLocks noGrp="1"/>
          </p:cNvSpPr>
          <p:nvPr>
            <p:ph type="sldNum" sz="quarter" idx="11"/>
          </p:nvPr>
        </p:nvSpPr>
        <p:spPr/>
        <p:txBody>
          <a:bodyPr/>
          <a:lstStyle/>
          <a:p>
            <a:fld id="{67E8F01B-4D16-4C04-B222-F9B85E7CE37F}"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01" y="6217920"/>
            <a:ext cx="1577339" cy="443484"/>
          </a:xfrm>
          <a:prstGeom prst="rect">
            <a:avLst/>
          </a:prstGeom>
        </p:spPr>
      </p:pic>
    </p:spTree>
    <p:extLst>
      <p:ext uri="{BB962C8B-B14F-4D97-AF65-F5344CB8AC3E}">
        <p14:creationId xmlns:p14="http://schemas.microsoft.com/office/powerpoint/2010/main" val="79321586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endParaRPr lang="en-US" dirty="0">
              <a:solidFill>
                <a:srgbClr val="53565A"/>
              </a:solidFill>
            </a:endParaRPr>
          </a:p>
        </p:txBody>
      </p:sp>
      <p:sp>
        <p:nvSpPr>
          <p:cNvPr id="7" name="Slide Number Placeholder 6"/>
          <p:cNvSpPr>
            <a:spLocks noGrp="1"/>
          </p:cNvSpPr>
          <p:nvPr>
            <p:ph type="sldNum" sz="quarter" idx="11"/>
          </p:nvPr>
        </p:nvSpPr>
        <p:spPr/>
        <p:txBody>
          <a:bodyPr/>
          <a:lstStyle/>
          <a:p>
            <a:fld id="{67E8F01B-4D16-4C04-B222-F9B85E7CE37F}" type="slidenum">
              <a:rPr lang="en-US" smtClean="0">
                <a:solidFill>
                  <a:srgbClr val="53565A"/>
                </a:solidFill>
              </a:rPr>
              <a:pPr/>
              <a:t>‹#›</a:t>
            </a:fld>
            <a:endParaRPr lang="en-US" dirty="0">
              <a:solidFill>
                <a:srgbClr val="53565A"/>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3101" y="6217920"/>
            <a:ext cx="1577339" cy="443484"/>
          </a:xfrm>
          <a:prstGeom prst="rect">
            <a:avLst/>
          </a:prstGeom>
        </p:spPr>
      </p:pic>
    </p:spTree>
    <p:extLst>
      <p:ext uri="{BB962C8B-B14F-4D97-AF65-F5344CB8AC3E}">
        <p14:creationId xmlns:p14="http://schemas.microsoft.com/office/powerpoint/2010/main" val="7932158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408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36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C Left Bulleted Text">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457200" y="1365313"/>
            <a:ext cx="8229600" cy="4701034"/>
          </a:xfrm>
          <a:prstGeom prst="rect">
            <a:avLst/>
          </a:prstGeom>
        </p:spPr>
        <p:txBody>
          <a:bodyPr lIns="0" tIns="0" rIns="0" bIns="0"/>
          <a:lstStyle>
            <a:lvl1pPr marL="365760" indent="-365760">
              <a:buClr>
                <a:srgbClr val="B60225"/>
              </a:buClr>
              <a:buFont typeface="Arial"/>
              <a:buChar char="•"/>
              <a:defRPr sz="3200" baseline="0">
                <a:solidFill>
                  <a:schemeClr val="tx1"/>
                </a:solidFill>
              </a:defRPr>
            </a:lvl1pPr>
            <a:lvl2pPr marL="731520" indent="-365760">
              <a:buClr>
                <a:srgbClr val="B60225"/>
              </a:buClr>
              <a:buFont typeface="Courier New"/>
              <a:buChar char="o"/>
              <a:defRPr sz="2400" baseline="0">
                <a:solidFill>
                  <a:schemeClr val="tx1"/>
                </a:solidFill>
              </a:defRPr>
            </a:lvl2pPr>
            <a:lvl3pPr marL="731520" indent="-365760">
              <a:buClr>
                <a:srgbClr val="B60225"/>
              </a:buClr>
              <a:buFont typeface="Courier New"/>
              <a:buChar char="o"/>
              <a:defRPr sz="2400" baseline="0">
                <a:solidFill>
                  <a:schemeClr val="tx1"/>
                </a:solidFill>
              </a:defRPr>
            </a:lvl3pPr>
            <a:lvl4pPr marL="731520" indent="-365760">
              <a:buClr>
                <a:srgbClr val="B60225"/>
              </a:buClr>
              <a:buFont typeface="Courier New"/>
              <a:buChar char="o"/>
              <a:defRPr sz="2400" baseline="0">
                <a:solidFill>
                  <a:schemeClr val="tx1"/>
                </a:solidFill>
              </a:defRPr>
            </a:lvl4pPr>
            <a:lvl5pPr marL="731520" indent="-365760">
              <a:buClr>
                <a:srgbClr val="B60225"/>
              </a:buClr>
              <a:buFont typeface="Courier New"/>
              <a:buChar char="o"/>
              <a:defRPr sz="2400" baseline="0">
                <a:solidFill>
                  <a:schemeClr val="tx1"/>
                </a:solidFill>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4711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457200" y="1546841"/>
            <a:ext cx="8229600" cy="4045388"/>
          </a:xfrm>
          <a:prstGeom prst="rect">
            <a:avLst/>
          </a:prstGeom>
        </p:spPr>
        <p:txBody>
          <a:bodyPr tIns="0" rIns="0" bIns="0" anchor="ctr"/>
          <a:lstStyle>
            <a:lvl1pPr algn="ctr">
              <a:buFontTx/>
              <a:buNone/>
              <a:defRPr sz="44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3920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457200" y="1546841"/>
            <a:ext cx="8229600" cy="4045388"/>
          </a:xfrm>
          <a:prstGeom prst="rect">
            <a:avLst/>
          </a:prstGeom>
        </p:spPr>
        <p:txBody>
          <a:bodyPr tIns="0" rIns="0" bIns="0" anchor="ctr"/>
          <a:lstStyle>
            <a:lvl1pPr algn="ctr">
              <a:buFontTx/>
              <a:buNone/>
              <a:defRPr sz="44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3920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CC Title Slide">
    <p:spTree>
      <p:nvGrpSpPr>
        <p:cNvPr id="1" name=""/>
        <p:cNvGrpSpPr/>
        <p:nvPr/>
      </p:nvGrpSpPr>
      <p:grpSpPr>
        <a:xfrm>
          <a:off x="0" y="0"/>
          <a:ext cx="0" cy="0"/>
          <a:chOff x="0" y="0"/>
          <a:chExt cx="0" cy="0"/>
        </a:xfrm>
      </p:grpSpPr>
      <p:sp>
        <p:nvSpPr>
          <p:cNvPr id="4" name="Text Placeholder 7"/>
          <p:cNvSpPr>
            <a:spLocks noGrp="1"/>
          </p:cNvSpPr>
          <p:nvPr>
            <p:ph type="body" sz="quarter" idx="15"/>
          </p:nvPr>
        </p:nvSpPr>
        <p:spPr>
          <a:xfrm>
            <a:off x="457200" y="1546841"/>
            <a:ext cx="8229600" cy="4045388"/>
          </a:xfrm>
          <a:prstGeom prst="rect">
            <a:avLst/>
          </a:prstGeom>
        </p:spPr>
        <p:txBody>
          <a:bodyPr tIns="0" rIns="0" bIns="0" anchor="ctr"/>
          <a:lstStyle>
            <a:lvl1pPr algn="ctr">
              <a:buFontTx/>
              <a:buNone/>
              <a:defRPr sz="4400">
                <a:solidFill>
                  <a:schemeClr val="tx1"/>
                </a:solidFill>
              </a:defRPr>
            </a:lvl1pPr>
            <a:lvl2pPr marL="228600" indent="-228600" algn="ctr">
              <a:buClr>
                <a:srgbClr val="C03137"/>
              </a:buClr>
              <a:buFontTx/>
              <a:buNone/>
              <a:defRPr sz="2400"/>
            </a:lvl2pPr>
            <a:lvl3pPr marL="458788" indent="-230188" algn="ctr">
              <a:buFontTx/>
              <a:buNone/>
              <a:defRPr/>
            </a:lvl3pPr>
            <a:lvl4pPr marL="458788" indent="-230188" algn="ctr">
              <a:buFontTx/>
              <a:buNone/>
              <a:defRPr/>
            </a:lvl4pPr>
            <a:lvl5pPr marL="458788" indent="-230188" algn="ctr">
              <a:buFontTx/>
              <a:buNone/>
              <a:defRPr/>
            </a:lvl5pPr>
          </a:lstStyle>
          <a:p>
            <a:pPr lvl="0"/>
            <a:r>
              <a:rPr lang="en-US" dirty="0" smtClean="0"/>
              <a:t>Click to edit Master text styles</a:t>
            </a:r>
          </a:p>
          <a:p>
            <a:pPr lvl="1"/>
            <a:r>
              <a:rPr lang="en-US" dirty="0" smtClean="0"/>
              <a:t>Second level</a:t>
            </a:r>
          </a:p>
        </p:txBody>
      </p:sp>
      <p:sp>
        <p:nvSpPr>
          <p:cNvPr id="5" name="Text Placeholder 12"/>
          <p:cNvSpPr>
            <a:spLocks noGrp="1"/>
          </p:cNvSpPr>
          <p:nvPr>
            <p:ph type="body" sz="quarter" idx="14"/>
          </p:nvPr>
        </p:nvSpPr>
        <p:spPr>
          <a:xfrm>
            <a:off x="0" y="6380212"/>
            <a:ext cx="9144000" cy="469900"/>
          </a:xfrm>
          <a:prstGeom prst="rect">
            <a:avLst/>
          </a:prstGeom>
        </p:spPr>
        <p:txBody>
          <a:bodyPr anchor="ctr"/>
          <a:lstStyle>
            <a:lvl1pPr algn="ctr">
              <a:buFontTx/>
              <a:buNone/>
              <a:defRPr sz="2000" baseline="0">
                <a:solidFill>
                  <a:srgbClr val="FFFFFF"/>
                </a:solidFill>
                <a:latin typeface="Helvetica"/>
                <a:cs typeface="Helvetica"/>
              </a:defRPr>
            </a:lvl1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3920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10.xml"/><Relationship Id="rId1" Type="http://schemas.openxmlformats.org/officeDocument/2006/relationships/slideLayout" Target="../slideLayouts/slideLayout11.xml"/></Relationships>
</file>

<file path=ppt/slideMasters/_rels/slideMaster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2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24.xml"/></Relationships>
</file>

<file path=ppt/slideMasters/_rels/slideMaster25.xml.rels><?xml version="1.0" encoding="UTF-8" standalone="yes"?>
<Relationships xmlns="http://schemas.openxmlformats.org/package/2006/relationships"><Relationship Id="rId2" Type="http://schemas.openxmlformats.org/officeDocument/2006/relationships/theme" Target="../theme/theme25.xml"/><Relationship Id="rId1" Type="http://schemas.openxmlformats.org/officeDocument/2006/relationships/slideLayout" Target="../slideLayouts/slideLayout25.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26.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2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8.xml"/></Relationships>
</file>

<file path=ppt/slideMasters/_rels/slideMaster29.xml.rels><?xml version="1.0" encoding="UTF-8" standalone="yes"?>
<Relationships xmlns="http://schemas.openxmlformats.org/package/2006/relationships"><Relationship Id="rId2" Type="http://schemas.openxmlformats.org/officeDocument/2006/relationships/theme" Target="../theme/theme29.xml"/><Relationship Id="rId1"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30.xml"/></Relationships>
</file>

<file path=ppt/slideMasters/_rels/slideMaster31.xml.rels><?xml version="1.0" encoding="UTF-8" standalone="yes"?>
<Relationships xmlns="http://schemas.openxmlformats.org/package/2006/relationships"><Relationship Id="rId2" Type="http://schemas.openxmlformats.org/officeDocument/2006/relationships/theme" Target="../theme/theme31.xml"/><Relationship Id="rId1" Type="http://schemas.openxmlformats.org/officeDocument/2006/relationships/slideLayout" Target="../slideLayouts/slideLayout31.xml"/></Relationships>
</file>

<file path=ppt/slideMasters/_rels/slideMaster32.xml.rels><?xml version="1.0" encoding="UTF-8" standalone="yes"?>
<Relationships xmlns="http://schemas.openxmlformats.org/package/2006/relationships"><Relationship Id="rId2" Type="http://schemas.openxmlformats.org/officeDocument/2006/relationships/theme" Target="../theme/theme32.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9400" y="5791200"/>
            <a:ext cx="3429000" cy="831532"/>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70945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6" r:id="rId6"/>
  </p:sldLayoutIdLst>
  <p:txStyles>
    <p:titleStyle>
      <a:lvl1pPr algn="ctr" defTabSz="914400" rtl="0" eaLnBrk="1" latinLnBrk="0" hangingPunct="1">
        <a:spcBef>
          <a:spcPct val="0"/>
        </a:spcBef>
        <a:buNone/>
        <a:defRPr sz="4400" b="1"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9739"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435" y="283983"/>
            <a:ext cx="5723413"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954"/>
            <a:ext cx="28956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038354183"/>
      </p:ext>
    </p:extLst>
  </p:cSld>
  <p:clrMap bg1="lt1" tx1="dk1" bg2="lt2" tx2="dk2" accent1="accent1" accent2="accent2" accent3="accent3" accent4="accent4" accent5="accent5" accent6="accent6" hlink="hlink" folHlink="folHlink"/>
  <p:sldLayoutIdLst>
    <p:sldLayoutId id="2147483680" r:id="rId1"/>
  </p:sldLayoutIdLst>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9739"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435" y="283983"/>
            <a:ext cx="5723413"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940"/>
            <a:ext cx="28956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038354183"/>
      </p:ext>
    </p:extLst>
  </p:cSld>
  <p:clrMap bg1="lt1" tx1="dk1" bg2="lt2" tx2="dk2" accent1="accent1" accent2="accent2" accent3="accent3" accent4="accent4" accent5="accent5" accent6="accent6" hlink="hlink" folHlink="folHlink"/>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9739"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435" y="283983"/>
            <a:ext cx="5723413"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924"/>
            <a:ext cx="28956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038354183"/>
      </p:ext>
    </p:extLst>
  </p:cSld>
  <p:clrMap bg1="lt1" tx1="dk1" bg2="lt2" tx2="dk2" accent1="accent1" accent2="accent2" accent3="accent3" accent4="accent4" accent5="accent5" accent6="accent6" hlink="hlink" folHlink="folHlink"/>
  <p:sldLayoutIdLst>
    <p:sldLayoutId id="2147483684" r:id="rId1"/>
  </p:sldLayoutIdLst>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9739"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435" y="283983"/>
            <a:ext cx="5723413"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906"/>
            <a:ext cx="28956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038354183"/>
      </p:ext>
    </p:extLst>
  </p:cSld>
  <p:clrMap bg1="lt1" tx1="dk1" bg2="lt2" tx2="dk2" accent1="accent1" accent2="accent2" accent3="accent3" accent4="accent4" accent5="accent5" accent6="accent6" hlink="hlink" folHlink="folHlink"/>
  <p:sldLayoutIdLst>
    <p:sldLayoutId id="2147483686" r:id="rId1"/>
  </p:sldLayoutIdLst>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9739"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435" y="283983"/>
            <a:ext cx="5723413"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886"/>
            <a:ext cx="28956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038354183"/>
      </p:ext>
    </p:extLst>
  </p:cSld>
  <p:clrMap bg1="lt1" tx1="dk1" bg2="lt2" tx2="dk2" accent1="accent1" accent2="accent2" accent3="accent3" accent4="accent4" accent5="accent5" accent6="accent6" hlink="hlink" folHlink="folHlink"/>
  <p:sldLayoutIdLst>
    <p:sldLayoutId id="2147483688" r:id="rId1"/>
  </p:sldLayoutIdLst>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9739"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425" y="283983"/>
            <a:ext cx="5723413"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864"/>
            <a:ext cx="28956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038354183"/>
      </p:ext>
    </p:extLst>
  </p:cSld>
  <p:clrMap bg1="lt1" tx1="dk1" bg2="lt2" tx2="dk2" accent1="accent1" accent2="accent2" accent3="accent3" accent4="accent4" accent5="accent5" accent6="accent6" hlink="hlink" folHlink="folHlink"/>
  <p:sldLayoutIdLst>
    <p:sldLayoutId id="2147483690" r:id="rId1"/>
  </p:sldLayoutIdLst>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9739"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413" y="283983"/>
            <a:ext cx="5723413"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840"/>
            <a:ext cx="28956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09997644"/>
      </p:ext>
    </p:extLst>
  </p:cSld>
  <p:clrMap bg1="lt1" tx1="dk1" bg2="lt2" tx2="dk2" accent1="accent1" accent2="accent2" accent3="accent3" accent4="accent4" accent5="accent5" accent6="accent6" hlink="hlink" folHlink="folHlink"/>
  <p:sldLayoutIdLst>
    <p:sldLayoutId id="2147483692" r:id="rId1"/>
  </p:sldLayoutIdLst>
  <p:hf sldNum="0" hdr="0" dt="0"/>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9734"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400" y="283983"/>
            <a:ext cx="5723413"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814"/>
            <a:ext cx="28956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145339677"/>
      </p:ext>
    </p:extLst>
  </p:cSld>
  <p:clrMap bg1="lt1" tx1="dk1" bg2="lt2" tx2="dk2" accent1="accent1" accent2="accent2" accent3="accent3" accent4="accent4" accent5="accent5" accent6="accent6" hlink="hlink" folHlink="folHlink"/>
  <p:sldLayoutIdLst>
    <p:sldLayoutId id="2147483694" r:id="rId1"/>
  </p:sldLayoutIdLst>
  <p:hf sldNum="0" hdr="0" dt="0"/>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C41960A-A265-DA46-9A94-D4B360D60335}" type="datetimeFigureOut">
              <a:rPr lang="en-US" smtClean="0">
                <a:solidFill>
                  <a:prstClr val="black">
                    <a:tint val="75000"/>
                  </a:prstClr>
                </a:solidFill>
              </a:rPr>
              <a:pPr defTabSz="457200"/>
              <a:t>7/12/2017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9FD14AD-C03D-1841-A44F-DD38C05F33A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1775726"/>
      </p:ext>
    </p:extLst>
  </p:cSld>
  <p:clrMap bg1="lt1" tx1="dk1" bg2="lt2" tx2="dk2" accent1="accent1" accent2="accent2" accent3="accent3" accent4="accent4" accent5="accent5" accent6="accent6" hlink="hlink" folHlink="folHlink"/>
  <p:sldLayoutIdLst>
    <p:sldLayoutId id="21474836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C41960A-A265-DA46-9A94-D4B360D60335}" type="datetimeFigureOut">
              <a:rPr lang="en-US" smtClean="0">
                <a:solidFill>
                  <a:prstClr val="black">
                    <a:tint val="75000"/>
                  </a:prstClr>
                </a:solidFill>
              </a:rPr>
              <a:pPr defTabSz="457200"/>
              <a:t>7/12/2017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9FD14AD-C03D-1841-A44F-DD38C05F33A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1775726"/>
      </p:ext>
    </p:extLst>
  </p:cSld>
  <p:clrMap bg1="lt1" tx1="dk1" bg2="lt2" tx2="dk2" accent1="accent1" accent2="accent2" accent3="accent3" accent4="accent4" accent5="accent5" accent6="accent6" hlink="hlink" folHlink="folHlink"/>
  <p:sldLayoutIdLst>
    <p:sldLayoutId id="214748369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914400"/>
          </a:xfrm>
          <a:prstGeom prst="rect">
            <a:avLst/>
          </a:prstGeom>
          <a:solidFill>
            <a:srgbClr val="0437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HA Stacke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1272" y="5696834"/>
            <a:ext cx="1239158" cy="70729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56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0746F-19A0-4D4C-B925-7057EB575929}" type="datetime1">
              <a:rPr lang="en-US" smtClean="0"/>
              <a:t>7/12/2017</a:t>
            </a:fld>
            <a:endParaRPr lang="en-US" dirty="0"/>
          </a:p>
        </p:txBody>
      </p:sp>
      <p:sp>
        <p:nvSpPr>
          <p:cNvPr id="5" name="Footer Placeholder 4"/>
          <p:cNvSpPr>
            <a:spLocks noGrp="1"/>
          </p:cNvSpPr>
          <p:nvPr>
            <p:ph type="ftr" sz="quarter" idx="3"/>
          </p:nvPr>
        </p:nvSpPr>
        <p:spPr>
          <a:xfrm>
            <a:off x="3124200" y="635656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56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FD7B8-E8B1-FD4F-94B2-836CA52AFD57}" type="slidenum">
              <a:rPr lang="en-US" smtClean="0"/>
              <a:t>‹#›</a:t>
            </a:fld>
            <a:endParaRPr lang="en-US" dirty="0"/>
          </a:p>
        </p:txBody>
      </p:sp>
    </p:spTree>
    <p:extLst>
      <p:ext uri="{BB962C8B-B14F-4D97-AF65-F5344CB8AC3E}">
        <p14:creationId xmlns:p14="http://schemas.microsoft.com/office/powerpoint/2010/main" val="691022481"/>
      </p:ext>
    </p:extLst>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C41960A-A265-DA46-9A94-D4B360D60335}" type="datetimeFigureOut">
              <a:rPr lang="en-US" smtClean="0">
                <a:solidFill>
                  <a:prstClr val="black">
                    <a:tint val="75000"/>
                  </a:prstClr>
                </a:solidFill>
              </a:rPr>
              <a:pPr defTabSz="457200"/>
              <a:t>7/12/2017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9FD14AD-C03D-1841-A44F-DD38C05F33A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1775726"/>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FC41960A-A265-DA46-9A94-D4B360D60335}" type="datetimeFigureOut">
              <a:rPr lang="en-US" smtClean="0">
                <a:solidFill>
                  <a:prstClr val="black">
                    <a:tint val="75000"/>
                  </a:prstClr>
                </a:solidFill>
              </a:rPr>
              <a:pPr defTabSz="457200"/>
              <a:t>7/12/2017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09FD14AD-C03D-1841-A44F-DD38C05F33A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91775726"/>
      </p:ext>
    </p:extLst>
  </p:cSld>
  <p:clrMap bg1="lt1" tx1="dk1" bg2="lt2" tx2="dk2" accent1="accent1" accent2="accent2" accent3="accent3" accent4="accent4" accent5="accent5" accent6="accent6" hlink="hlink" folHlink="folHlink"/>
  <p:sldLayoutIdLst>
    <p:sldLayoutId id="214748370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95528"/>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297580" y="6470332"/>
            <a:ext cx="1463040" cy="182880"/>
          </a:xfrm>
          <a:prstGeom prst="rect">
            <a:avLst/>
          </a:prstGeom>
        </p:spPr>
        <p:txBody>
          <a:bodyPr vert="horz" lIns="0" tIns="0" rIns="0" bIns="0" rtlCol="0" anchor="b" anchorCtr="0"/>
          <a:lstStyle>
            <a:lvl1pPr algn="ctr">
              <a:defRPr sz="850" b="1">
                <a:solidFill>
                  <a:schemeClr val="tx1"/>
                </a:solidFill>
              </a:defRPr>
            </a:lvl1pPr>
          </a:lstStyle>
          <a:p>
            <a:pPr fontAlgn="base">
              <a:spcBef>
                <a:spcPct val="0"/>
              </a:spcBef>
              <a:spcAft>
                <a:spcPct val="0"/>
              </a:spcAft>
            </a:pPr>
            <a:endParaRPr lang="en-US" dirty="0">
              <a:solidFill>
                <a:srgbClr val="53565A"/>
              </a:solidFill>
              <a:latin typeface="Arial" charset="0"/>
              <a:ea typeface="ＭＳ Ｐゴシック" pitchFamily="-110" charset="-128"/>
            </a:endParaRPr>
          </a:p>
        </p:txBody>
      </p:sp>
      <p:sp>
        <p:nvSpPr>
          <p:cNvPr id="6" name="Slide Number Placeholder 5"/>
          <p:cNvSpPr>
            <a:spLocks noGrp="1"/>
          </p:cNvSpPr>
          <p:nvPr>
            <p:ph type="sldNum" sz="quarter" idx="4"/>
          </p:nvPr>
        </p:nvSpPr>
        <p:spPr>
          <a:xfrm>
            <a:off x="7946231" y="6374289"/>
            <a:ext cx="740568" cy="278924"/>
          </a:xfrm>
          <a:prstGeom prst="rect">
            <a:avLst/>
          </a:prstGeom>
        </p:spPr>
        <p:txBody>
          <a:bodyPr vert="horz" lIns="0" tIns="0" rIns="0" bIns="0" rtlCol="0" anchor="b" anchorCtr="0"/>
          <a:lstStyle>
            <a:lvl1pPr algn="r">
              <a:defRPr sz="850">
                <a:solidFill>
                  <a:schemeClr val="tx1"/>
                </a:solidFill>
              </a:defRPr>
            </a:lvl1pPr>
          </a:lstStyle>
          <a:p>
            <a:pPr fontAlgn="base">
              <a:spcBef>
                <a:spcPct val="0"/>
              </a:spcBef>
              <a:spcAft>
                <a:spcPct val="0"/>
              </a:spcAft>
            </a:pPr>
            <a:fld id="{67E8F01B-4D16-4C04-B222-F9B85E7CE37F}" type="slidenum">
              <a:rPr lang="en-US" smtClean="0">
                <a:solidFill>
                  <a:srgbClr val="53565A"/>
                </a:solidFill>
                <a:latin typeface="Arial" charset="0"/>
                <a:ea typeface="ＭＳ Ｐゴシック" pitchFamily="-110" charset="-128"/>
              </a:rPr>
              <a:pPr fontAlgn="base">
                <a:spcBef>
                  <a:spcPct val="0"/>
                </a:spcBef>
                <a:spcAft>
                  <a:spcPct val="0"/>
                </a:spcAft>
              </a:pPr>
              <a:t>‹#›</a:t>
            </a:fld>
            <a:endParaRPr lang="en-US" dirty="0">
              <a:solidFill>
                <a:srgbClr val="53565A"/>
              </a:solidFill>
              <a:latin typeface="Arial" charset="0"/>
              <a:ea typeface="ＭＳ Ｐゴシック" pitchFamily="-110" charset="-128"/>
            </a:endParaRPr>
          </a:p>
        </p:txBody>
      </p:sp>
    </p:spTree>
    <p:extLst>
      <p:ext uri="{BB962C8B-B14F-4D97-AF65-F5344CB8AC3E}">
        <p14:creationId xmlns:p14="http://schemas.microsoft.com/office/powerpoint/2010/main" val="3798544658"/>
      </p:ext>
    </p:extLst>
  </p:cSld>
  <p:clrMap bg1="lt1" tx1="dk1" bg2="lt2" tx2="dk2" accent1="accent1" accent2="accent2" accent3="accent3" accent4="accent4" accent5="accent5" accent6="accent6" hlink="hlink" folHlink="folHlink"/>
  <p:sldLayoutIdLst>
    <p:sldLayoutId id="2147483704" r:id="rId1"/>
  </p:sldLayoutIdLst>
  <p:timing>
    <p:tnLst>
      <p:par>
        <p:cTn id="1" dur="indefinite" restart="never" nodeType="tmRoot"/>
      </p:par>
    </p:tnLst>
  </p:timing>
  <p:hf hdr="0" ftr="0" dt="0"/>
  <p:txStyles>
    <p:titleStyle>
      <a:lvl1pPr algn="l" defTabSz="457200" rtl="0" eaLnBrk="1" latinLnBrk="0" hangingPunct="1">
        <a:spcBef>
          <a:spcPct val="0"/>
        </a:spcBef>
        <a:buNone/>
        <a:defRPr sz="2600" b="1" i="0" kern="1200">
          <a:solidFill>
            <a:schemeClr val="accent3"/>
          </a:solidFill>
          <a:latin typeface="Calibri"/>
          <a:ea typeface="+mj-ea"/>
          <a:cs typeface="Calibri"/>
        </a:defRPr>
      </a:lvl1pPr>
    </p:titleStyle>
    <p:body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dirty="0" smtClean="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95528"/>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297580" y="6470332"/>
            <a:ext cx="1463040" cy="182880"/>
          </a:xfrm>
          <a:prstGeom prst="rect">
            <a:avLst/>
          </a:prstGeom>
        </p:spPr>
        <p:txBody>
          <a:bodyPr vert="horz" lIns="0" tIns="0" rIns="0" bIns="0" rtlCol="0" anchor="b" anchorCtr="0"/>
          <a:lstStyle>
            <a:lvl1pPr algn="ctr">
              <a:defRPr sz="850" b="1">
                <a:solidFill>
                  <a:schemeClr val="tx1"/>
                </a:solidFill>
              </a:defRPr>
            </a:lvl1pPr>
          </a:lstStyle>
          <a:p>
            <a:pPr fontAlgn="base">
              <a:spcBef>
                <a:spcPct val="0"/>
              </a:spcBef>
              <a:spcAft>
                <a:spcPct val="0"/>
              </a:spcAft>
            </a:pPr>
            <a:endParaRPr lang="en-US" dirty="0">
              <a:solidFill>
                <a:srgbClr val="53565A"/>
              </a:solidFill>
              <a:latin typeface="Arial" charset="0"/>
              <a:ea typeface="ＭＳ Ｐゴシック" pitchFamily="-110" charset="-128"/>
            </a:endParaRPr>
          </a:p>
        </p:txBody>
      </p:sp>
      <p:sp>
        <p:nvSpPr>
          <p:cNvPr id="6" name="Slide Number Placeholder 5"/>
          <p:cNvSpPr>
            <a:spLocks noGrp="1"/>
          </p:cNvSpPr>
          <p:nvPr>
            <p:ph type="sldNum" sz="quarter" idx="4"/>
          </p:nvPr>
        </p:nvSpPr>
        <p:spPr>
          <a:xfrm>
            <a:off x="7946231" y="6374289"/>
            <a:ext cx="740568" cy="278924"/>
          </a:xfrm>
          <a:prstGeom prst="rect">
            <a:avLst/>
          </a:prstGeom>
        </p:spPr>
        <p:txBody>
          <a:bodyPr vert="horz" lIns="0" tIns="0" rIns="0" bIns="0" rtlCol="0" anchor="b" anchorCtr="0"/>
          <a:lstStyle>
            <a:lvl1pPr algn="r">
              <a:defRPr sz="850">
                <a:solidFill>
                  <a:schemeClr val="tx1"/>
                </a:solidFill>
              </a:defRPr>
            </a:lvl1pPr>
          </a:lstStyle>
          <a:p>
            <a:pPr fontAlgn="base">
              <a:spcBef>
                <a:spcPct val="0"/>
              </a:spcBef>
              <a:spcAft>
                <a:spcPct val="0"/>
              </a:spcAft>
            </a:pPr>
            <a:fld id="{67E8F01B-4D16-4C04-B222-F9B85E7CE37F}" type="slidenum">
              <a:rPr lang="en-US" smtClean="0">
                <a:solidFill>
                  <a:srgbClr val="53565A"/>
                </a:solidFill>
                <a:latin typeface="Arial" charset="0"/>
                <a:ea typeface="ＭＳ Ｐゴシック" pitchFamily="-110" charset="-128"/>
              </a:rPr>
              <a:pPr fontAlgn="base">
                <a:spcBef>
                  <a:spcPct val="0"/>
                </a:spcBef>
                <a:spcAft>
                  <a:spcPct val="0"/>
                </a:spcAft>
              </a:pPr>
              <a:t>‹#›</a:t>
            </a:fld>
            <a:endParaRPr lang="en-US" dirty="0">
              <a:solidFill>
                <a:srgbClr val="53565A"/>
              </a:solidFill>
              <a:latin typeface="Arial" charset="0"/>
              <a:ea typeface="ＭＳ Ｐゴシック" pitchFamily="-110" charset="-128"/>
            </a:endParaRPr>
          </a:p>
        </p:txBody>
      </p:sp>
    </p:spTree>
    <p:extLst>
      <p:ext uri="{BB962C8B-B14F-4D97-AF65-F5344CB8AC3E}">
        <p14:creationId xmlns:p14="http://schemas.microsoft.com/office/powerpoint/2010/main" val="3798544658"/>
      </p:ext>
    </p:extLst>
  </p:cSld>
  <p:clrMap bg1="lt1" tx1="dk1" bg2="lt2" tx2="dk2" accent1="accent1" accent2="accent2" accent3="accent3" accent4="accent4" accent5="accent5" accent6="accent6" hlink="hlink" folHlink="folHlink"/>
  <p:sldLayoutIdLst>
    <p:sldLayoutId id="2147483706" r:id="rId1"/>
  </p:sldLayoutIdLst>
  <p:timing>
    <p:tnLst>
      <p:par>
        <p:cTn id="1" dur="indefinite" restart="never" nodeType="tmRoot"/>
      </p:par>
    </p:tnLst>
  </p:timing>
  <p:hf hdr="0" ftr="0" dt="0"/>
  <p:txStyles>
    <p:titleStyle>
      <a:lvl1pPr algn="l" defTabSz="457200" rtl="0" eaLnBrk="1" latinLnBrk="0" hangingPunct="1">
        <a:spcBef>
          <a:spcPct val="0"/>
        </a:spcBef>
        <a:buNone/>
        <a:defRPr sz="2600" b="1" i="0" kern="1200">
          <a:solidFill>
            <a:schemeClr val="accent3"/>
          </a:solidFill>
          <a:latin typeface="Calibri"/>
          <a:ea typeface="+mj-ea"/>
          <a:cs typeface="Calibri"/>
        </a:defRPr>
      </a:lvl1pPr>
    </p:titleStyle>
    <p:body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dirty="0" smtClean="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95528"/>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297580" y="6470332"/>
            <a:ext cx="1463040" cy="182880"/>
          </a:xfrm>
          <a:prstGeom prst="rect">
            <a:avLst/>
          </a:prstGeom>
        </p:spPr>
        <p:txBody>
          <a:bodyPr vert="horz" lIns="0" tIns="0" rIns="0" bIns="0" rtlCol="0" anchor="b" anchorCtr="0"/>
          <a:lstStyle>
            <a:lvl1pPr algn="ctr">
              <a:defRPr sz="850" b="1">
                <a:solidFill>
                  <a:schemeClr val="tx1"/>
                </a:solidFill>
              </a:defRPr>
            </a:lvl1pPr>
          </a:lstStyle>
          <a:p>
            <a:pPr fontAlgn="base">
              <a:spcBef>
                <a:spcPct val="0"/>
              </a:spcBef>
              <a:spcAft>
                <a:spcPct val="0"/>
              </a:spcAft>
            </a:pPr>
            <a:endParaRPr lang="en-US" dirty="0">
              <a:solidFill>
                <a:srgbClr val="53565A"/>
              </a:solidFill>
              <a:latin typeface="Arial" charset="0"/>
              <a:ea typeface="ＭＳ Ｐゴシック" pitchFamily="-110" charset="-128"/>
            </a:endParaRPr>
          </a:p>
        </p:txBody>
      </p:sp>
      <p:sp>
        <p:nvSpPr>
          <p:cNvPr id="6" name="Slide Number Placeholder 5"/>
          <p:cNvSpPr>
            <a:spLocks noGrp="1"/>
          </p:cNvSpPr>
          <p:nvPr>
            <p:ph type="sldNum" sz="quarter" idx="4"/>
          </p:nvPr>
        </p:nvSpPr>
        <p:spPr>
          <a:xfrm>
            <a:off x="7946231" y="6374289"/>
            <a:ext cx="740568" cy="278924"/>
          </a:xfrm>
          <a:prstGeom prst="rect">
            <a:avLst/>
          </a:prstGeom>
        </p:spPr>
        <p:txBody>
          <a:bodyPr vert="horz" lIns="0" tIns="0" rIns="0" bIns="0" rtlCol="0" anchor="b" anchorCtr="0"/>
          <a:lstStyle>
            <a:lvl1pPr algn="r">
              <a:defRPr sz="850">
                <a:solidFill>
                  <a:schemeClr val="tx1"/>
                </a:solidFill>
              </a:defRPr>
            </a:lvl1pPr>
          </a:lstStyle>
          <a:p>
            <a:pPr fontAlgn="base">
              <a:spcBef>
                <a:spcPct val="0"/>
              </a:spcBef>
              <a:spcAft>
                <a:spcPct val="0"/>
              </a:spcAft>
            </a:pPr>
            <a:fld id="{67E8F01B-4D16-4C04-B222-F9B85E7CE37F}" type="slidenum">
              <a:rPr lang="en-US" smtClean="0">
                <a:solidFill>
                  <a:srgbClr val="53565A"/>
                </a:solidFill>
                <a:latin typeface="Arial" charset="0"/>
                <a:ea typeface="ＭＳ Ｐゴシック" pitchFamily="-110" charset="-128"/>
              </a:rPr>
              <a:pPr fontAlgn="base">
                <a:spcBef>
                  <a:spcPct val="0"/>
                </a:spcBef>
                <a:spcAft>
                  <a:spcPct val="0"/>
                </a:spcAft>
              </a:pPr>
              <a:t>‹#›</a:t>
            </a:fld>
            <a:endParaRPr lang="en-US" dirty="0">
              <a:solidFill>
                <a:srgbClr val="53565A"/>
              </a:solidFill>
              <a:latin typeface="Arial" charset="0"/>
              <a:ea typeface="ＭＳ Ｐゴシック" pitchFamily="-110" charset="-128"/>
            </a:endParaRPr>
          </a:p>
        </p:txBody>
      </p:sp>
    </p:spTree>
    <p:extLst>
      <p:ext uri="{BB962C8B-B14F-4D97-AF65-F5344CB8AC3E}">
        <p14:creationId xmlns:p14="http://schemas.microsoft.com/office/powerpoint/2010/main" val="3798544658"/>
      </p:ext>
    </p:extLst>
  </p:cSld>
  <p:clrMap bg1="lt1" tx1="dk1" bg2="lt2" tx2="dk2" accent1="accent1" accent2="accent2" accent3="accent3" accent4="accent4" accent5="accent5" accent6="accent6" hlink="hlink" folHlink="folHlink"/>
  <p:sldLayoutIdLst>
    <p:sldLayoutId id="2147483708" r:id="rId1"/>
  </p:sldLayoutIdLst>
  <p:timing>
    <p:tnLst>
      <p:par>
        <p:cTn id="1" dur="indefinite" restart="never" nodeType="tmRoot"/>
      </p:par>
    </p:tnLst>
  </p:timing>
  <p:hf hdr="0" ftr="0" dt="0"/>
  <p:txStyles>
    <p:titleStyle>
      <a:lvl1pPr algn="l" defTabSz="457200" rtl="0" eaLnBrk="1" latinLnBrk="0" hangingPunct="1">
        <a:spcBef>
          <a:spcPct val="0"/>
        </a:spcBef>
        <a:buNone/>
        <a:defRPr sz="2600" b="1" i="0" kern="1200">
          <a:solidFill>
            <a:schemeClr val="accent3"/>
          </a:solidFill>
          <a:latin typeface="Calibri"/>
          <a:ea typeface="+mj-ea"/>
          <a:cs typeface="Calibri"/>
        </a:defRPr>
      </a:lvl1pPr>
    </p:titleStyle>
    <p:body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dirty="0" smtClean="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95528"/>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297580" y="6470332"/>
            <a:ext cx="1463040" cy="182880"/>
          </a:xfrm>
          <a:prstGeom prst="rect">
            <a:avLst/>
          </a:prstGeom>
        </p:spPr>
        <p:txBody>
          <a:bodyPr vert="horz" lIns="0" tIns="0" rIns="0" bIns="0" rtlCol="0" anchor="b" anchorCtr="0"/>
          <a:lstStyle>
            <a:lvl1pPr algn="ctr">
              <a:defRPr sz="850" b="1">
                <a:solidFill>
                  <a:schemeClr val="tx1"/>
                </a:solidFill>
              </a:defRPr>
            </a:lvl1pPr>
          </a:lstStyle>
          <a:p>
            <a:pPr fontAlgn="base">
              <a:spcBef>
                <a:spcPct val="0"/>
              </a:spcBef>
              <a:spcAft>
                <a:spcPct val="0"/>
              </a:spcAft>
            </a:pPr>
            <a:endParaRPr lang="en-US" dirty="0">
              <a:solidFill>
                <a:srgbClr val="53565A"/>
              </a:solidFill>
              <a:latin typeface="Arial" charset="0"/>
              <a:ea typeface="ＭＳ Ｐゴシック" pitchFamily="-110" charset="-128"/>
            </a:endParaRPr>
          </a:p>
        </p:txBody>
      </p:sp>
      <p:sp>
        <p:nvSpPr>
          <p:cNvPr id="6" name="Slide Number Placeholder 5"/>
          <p:cNvSpPr>
            <a:spLocks noGrp="1"/>
          </p:cNvSpPr>
          <p:nvPr>
            <p:ph type="sldNum" sz="quarter" idx="4"/>
          </p:nvPr>
        </p:nvSpPr>
        <p:spPr>
          <a:xfrm>
            <a:off x="7946231" y="6374289"/>
            <a:ext cx="740568" cy="278924"/>
          </a:xfrm>
          <a:prstGeom prst="rect">
            <a:avLst/>
          </a:prstGeom>
        </p:spPr>
        <p:txBody>
          <a:bodyPr vert="horz" lIns="0" tIns="0" rIns="0" bIns="0" rtlCol="0" anchor="b" anchorCtr="0"/>
          <a:lstStyle>
            <a:lvl1pPr algn="r">
              <a:defRPr sz="850">
                <a:solidFill>
                  <a:schemeClr val="tx1"/>
                </a:solidFill>
              </a:defRPr>
            </a:lvl1pPr>
          </a:lstStyle>
          <a:p>
            <a:pPr fontAlgn="base">
              <a:spcBef>
                <a:spcPct val="0"/>
              </a:spcBef>
              <a:spcAft>
                <a:spcPct val="0"/>
              </a:spcAft>
            </a:pPr>
            <a:fld id="{67E8F01B-4D16-4C04-B222-F9B85E7CE37F}" type="slidenum">
              <a:rPr lang="en-US" smtClean="0">
                <a:solidFill>
                  <a:srgbClr val="53565A"/>
                </a:solidFill>
                <a:latin typeface="Arial" charset="0"/>
                <a:ea typeface="ＭＳ Ｐゴシック" pitchFamily="-110" charset="-128"/>
              </a:rPr>
              <a:pPr fontAlgn="base">
                <a:spcBef>
                  <a:spcPct val="0"/>
                </a:spcBef>
                <a:spcAft>
                  <a:spcPct val="0"/>
                </a:spcAft>
              </a:pPr>
              <a:t>‹#›</a:t>
            </a:fld>
            <a:endParaRPr lang="en-US" dirty="0">
              <a:solidFill>
                <a:srgbClr val="53565A"/>
              </a:solidFill>
              <a:latin typeface="Arial" charset="0"/>
              <a:ea typeface="ＭＳ Ｐゴシック" pitchFamily="-110" charset="-128"/>
            </a:endParaRPr>
          </a:p>
        </p:txBody>
      </p:sp>
    </p:spTree>
    <p:extLst>
      <p:ext uri="{BB962C8B-B14F-4D97-AF65-F5344CB8AC3E}">
        <p14:creationId xmlns:p14="http://schemas.microsoft.com/office/powerpoint/2010/main" val="3798544658"/>
      </p:ext>
    </p:extLst>
  </p:cSld>
  <p:clrMap bg1="lt1" tx1="dk1" bg2="lt2" tx2="dk2" accent1="accent1" accent2="accent2" accent3="accent3" accent4="accent4" accent5="accent5" accent6="accent6" hlink="hlink" folHlink="folHlink"/>
  <p:sldLayoutIdLst>
    <p:sldLayoutId id="2147483710" r:id="rId1"/>
  </p:sldLayoutIdLst>
  <p:timing>
    <p:tnLst>
      <p:par>
        <p:cTn id="1" dur="indefinite" restart="never" nodeType="tmRoot"/>
      </p:par>
    </p:tnLst>
  </p:timing>
  <p:hf hdr="0" ftr="0" dt="0"/>
  <p:txStyles>
    <p:titleStyle>
      <a:lvl1pPr algn="l" defTabSz="457200" rtl="0" eaLnBrk="1" latinLnBrk="0" hangingPunct="1">
        <a:spcBef>
          <a:spcPct val="0"/>
        </a:spcBef>
        <a:buNone/>
        <a:defRPr sz="2600" b="1" i="0" kern="1200">
          <a:solidFill>
            <a:schemeClr val="accent3"/>
          </a:solidFill>
          <a:latin typeface="Calibri"/>
          <a:ea typeface="+mj-ea"/>
          <a:cs typeface="Calibri"/>
        </a:defRPr>
      </a:lvl1pPr>
    </p:titleStyle>
    <p:body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dirty="0" smtClean="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95528"/>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297580" y="6470332"/>
            <a:ext cx="1463040" cy="182880"/>
          </a:xfrm>
          <a:prstGeom prst="rect">
            <a:avLst/>
          </a:prstGeom>
        </p:spPr>
        <p:txBody>
          <a:bodyPr vert="horz" lIns="0" tIns="0" rIns="0" bIns="0" rtlCol="0" anchor="b" anchorCtr="0"/>
          <a:lstStyle>
            <a:lvl1pPr algn="ctr">
              <a:defRPr sz="850" b="1">
                <a:solidFill>
                  <a:schemeClr val="tx1"/>
                </a:solidFill>
              </a:defRPr>
            </a:lvl1pPr>
          </a:lstStyle>
          <a:p>
            <a:pPr fontAlgn="base">
              <a:spcBef>
                <a:spcPct val="0"/>
              </a:spcBef>
              <a:spcAft>
                <a:spcPct val="0"/>
              </a:spcAft>
            </a:pPr>
            <a:endParaRPr lang="en-US" dirty="0">
              <a:solidFill>
                <a:srgbClr val="53565A"/>
              </a:solidFill>
              <a:latin typeface="Arial" charset="0"/>
              <a:ea typeface="ＭＳ Ｐゴシック" pitchFamily="-110" charset="-128"/>
            </a:endParaRPr>
          </a:p>
        </p:txBody>
      </p:sp>
      <p:sp>
        <p:nvSpPr>
          <p:cNvPr id="6" name="Slide Number Placeholder 5"/>
          <p:cNvSpPr>
            <a:spLocks noGrp="1"/>
          </p:cNvSpPr>
          <p:nvPr>
            <p:ph type="sldNum" sz="quarter" idx="4"/>
          </p:nvPr>
        </p:nvSpPr>
        <p:spPr>
          <a:xfrm>
            <a:off x="7946231" y="6374289"/>
            <a:ext cx="740568" cy="278924"/>
          </a:xfrm>
          <a:prstGeom prst="rect">
            <a:avLst/>
          </a:prstGeom>
        </p:spPr>
        <p:txBody>
          <a:bodyPr vert="horz" lIns="0" tIns="0" rIns="0" bIns="0" rtlCol="0" anchor="b" anchorCtr="0"/>
          <a:lstStyle>
            <a:lvl1pPr algn="r">
              <a:defRPr sz="850">
                <a:solidFill>
                  <a:schemeClr val="tx1"/>
                </a:solidFill>
              </a:defRPr>
            </a:lvl1pPr>
          </a:lstStyle>
          <a:p>
            <a:pPr fontAlgn="base">
              <a:spcBef>
                <a:spcPct val="0"/>
              </a:spcBef>
              <a:spcAft>
                <a:spcPct val="0"/>
              </a:spcAft>
            </a:pPr>
            <a:fld id="{67E8F01B-4D16-4C04-B222-F9B85E7CE37F}" type="slidenum">
              <a:rPr lang="en-US" smtClean="0">
                <a:solidFill>
                  <a:srgbClr val="53565A"/>
                </a:solidFill>
                <a:latin typeface="Arial" charset="0"/>
                <a:ea typeface="ＭＳ Ｐゴシック" pitchFamily="-110" charset="-128"/>
              </a:rPr>
              <a:pPr fontAlgn="base">
                <a:spcBef>
                  <a:spcPct val="0"/>
                </a:spcBef>
                <a:spcAft>
                  <a:spcPct val="0"/>
                </a:spcAft>
              </a:pPr>
              <a:t>‹#›</a:t>
            </a:fld>
            <a:endParaRPr lang="en-US" dirty="0">
              <a:solidFill>
                <a:srgbClr val="53565A"/>
              </a:solidFill>
              <a:latin typeface="Arial" charset="0"/>
              <a:ea typeface="ＭＳ Ｐゴシック" pitchFamily="-110" charset="-128"/>
            </a:endParaRPr>
          </a:p>
        </p:txBody>
      </p:sp>
    </p:spTree>
    <p:extLst>
      <p:ext uri="{BB962C8B-B14F-4D97-AF65-F5344CB8AC3E}">
        <p14:creationId xmlns:p14="http://schemas.microsoft.com/office/powerpoint/2010/main" val="3798544658"/>
      </p:ext>
    </p:extLst>
  </p:cSld>
  <p:clrMap bg1="lt1" tx1="dk1" bg2="lt2" tx2="dk2" accent1="accent1" accent2="accent2" accent3="accent3" accent4="accent4" accent5="accent5" accent6="accent6" hlink="hlink" folHlink="folHlink"/>
  <p:sldLayoutIdLst>
    <p:sldLayoutId id="2147483712" r:id="rId1"/>
  </p:sldLayoutIdLst>
  <p:timing>
    <p:tnLst>
      <p:par>
        <p:cTn id="1" dur="indefinite" restart="never" nodeType="tmRoot"/>
      </p:par>
    </p:tnLst>
  </p:timing>
  <p:hf hdr="0" ftr="0" dt="0"/>
  <p:txStyles>
    <p:titleStyle>
      <a:lvl1pPr algn="l" defTabSz="457200" rtl="0" eaLnBrk="1" latinLnBrk="0" hangingPunct="1">
        <a:spcBef>
          <a:spcPct val="0"/>
        </a:spcBef>
        <a:buNone/>
        <a:defRPr sz="2600" b="1" i="0" kern="1200">
          <a:solidFill>
            <a:schemeClr val="accent3"/>
          </a:solidFill>
          <a:latin typeface="Calibri"/>
          <a:ea typeface="+mj-ea"/>
          <a:cs typeface="Calibri"/>
        </a:defRPr>
      </a:lvl1pPr>
    </p:titleStyle>
    <p:body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dirty="0" smtClean="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95528"/>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297580" y="6470332"/>
            <a:ext cx="1463040" cy="182880"/>
          </a:xfrm>
          <a:prstGeom prst="rect">
            <a:avLst/>
          </a:prstGeom>
        </p:spPr>
        <p:txBody>
          <a:bodyPr vert="horz" lIns="0" tIns="0" rIns="0" bIns="0" rtlCol="0" anchor="b" anchorCtr="0"/>
          <a:lstStyle>
            <a:lvl1pPr algn="ctr">
              <a:defRPr sz="850" b="1">
                <a:solidFill>
                  <a:schemeClr val="tx1"/>
                </a:solidFill>
              </a:defRPr>
            </a:lvl1pPr>
          </a:lstStyle>
          <a:p>
            <a:pPr fontAlgn="base">
              <a:spcBef>
                <a:spcPct val="0"/>
              </a:spcBef>
              <a:spcAft>
                <a:spcPct val="0"/>
              </a:spcAft>
            </a:pPr>
            <a:endParaRPr lang="en-US" dirty="0">
              <a:solidFill>
                <a:srgbClr val="53565A"/>
              </a:solidFill>
              <a:latin typeface="Arial" charset="0"/>
              <a:ea typeface="ＭＳ Ｐゴシック" pitchFamily="-110" charset="-128"/>
            </a:endParaRPr>
          </a:p>
        </p:txBody>
      </p:sp>
      <p:sp>
        <p:nvSpPr>
          <p:cNvPr id="6" name="Slide Number Placeholder 5"/>
          <p:cNvSpPr>
            <a:spLocks noGrp="1"/>
          </p:cNvSpPr>
          <p:nvPr>
            <p:ph type="sldNum" sz="quarter" idx="4"/>
          </p:nvPr>
        </p:nvSpPr>
        <p:spPr>
          <a:xfrm>
            <a:off x="7946231" y="6374289"/>
            <a:ext cx="740568" cy="278924"/>
          </a:xfrm>
          <a:prstGeom prst="rect">
            <a:avLst/>
          </a:prstGeom>
        </p:spPr>
        <p:txBody>
          <a:bodyPr vert="horz" lIns="0" tIns="0" rIns="0" bIns="0" rtlCol="0" anchor="b" anchorCtr="0"/>
          <a:lstStyle>
            <a:lvl1pPr algn="r">
              <a:defRPr sz="850">
                <a:solidFill>
                  <a:schemeClr val="tx1"/>
                </a:solidFill>
              </a:defRPr>
            </a:lvl1pPr>
          </a:lstStyle>
          <a:p>
            <a:pPr fontAlgn="base">
              <a:spcBef>
                <a:spcPct val="0"/>
              </a:spcBef>
              <a:spcAft>
                <a:spcPct val="0"/>
              </a:spcAft>
            </a:pPr>
            <a:fld id="{67E8F01B-4D16-4C04-B222-F9B85E7CE37F}" type="slidenum">
              <a:rPr lang="en-US" smtClean="0">
                <a:solidFill>
                  <a:srgbClr val="53565A"/>
                </a:solidFill>
                <a:latin typeface="Arial" charset="0"/>
                <a:ea typeface="ＭＳ Ｐゴシック" pitchFamily="-110" charset="-128"/>
              </a:rPr>
              <a:pPr fontAlgn="base">
                <a:spcBef>
                  <a:spcPct val="0"/>
                </a:spcBef>
                <a:spcAft>
                  <a:spcPct val="0"/>
                </a:spcAft>
              </a:pPr>
              <a:t>‹#›</a:t>
            </a:fld>
            <a:endParaRPr lang="en-US" dirty="0">
              <a:solidFill>
                <a:srgbClr val="53565A"/>
              </a:solidFill>
              <a:latin typeface="Arial" charset="0"/>
              <a:ea typeface="ＭＳ Ｐゴシック" pitchFamily="-110" charset="-128"/>
            </a:endParaRPr>
          </a:p>
        </p:txBody>
      </p:sp>
    </p:spTree>
    <p:extLst>
      <p:ext uri="{BB962C8B-B14F-4D97-AF65-F5344CB8AC3E}">
        <p14:creationId xmlns:p14="http://schemas.microsoft.com/office/powerpoint/2010/main" val="3798544658"/>
      </p:ext>
    </p:extLst>
  </p:cSld>
  <p:clrMap bg1="lt1" tx1="dk1" bg2="lt2" tx2="dk2" accent1="accent1" accent2="accent2" accent3="accent3" accent4="accent4" accent5="accent5" accent6="accent6" hlink="hlink" folHlink="folHlink"/>
  <p:sldLayoutIdLst>
    <p:sldLayoutId id="2147483714" r:id="rId1"/>
  </p:sldLayoutIdLst>
  <p:timing>
    <p:tnLst>
      <p:par>
        <p:cTn id="1" dur="indefinite" restart="never" nodeType="tmRoot"/>
      </p:par>
    </p:tnLst>
  </p:timing>
  <p:hf hdr="0" ftr="0" dt="0"/>
  <p:txStyles>
    <p:titleStyle>
      <a:lvl1pPr algn="l" defTabSz="457200" rtl="0" eaLnBrk="1" latinLnBrk="0" hangingPunct="1">
        <a:spcBef>
          <a:spcPct val="0"/>
        </a:spcBef>
        <a:buNone/>
        <a:defRPr sz="2600" b="1" i="0" kern="1200">
          <a:solidFill>
            <a:schemeClr val="accent3"/>
          </a:solidFill>
          <a:latin typeface="Calibri"/>
          <a:ea typeface="+mj-ea"/>
          <a:cs typeface="Calibri"/>
        </a:defRPr>
      </a:lvl1pPr>
    </p:titleStyle>
    <p:body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dirty="0" smtClean="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95528"/>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297580" y="6470332"/>
            <a:ext cx="1463040" cy="182880"/>
          </a:xfrm>
          <a:prstGeom prst="rect">
            <a:avLst/>
          </a:prstGeom>
        </p:spPr>
        <p:txBody>
          <a:bodyPr vert="horz" lIns="0" tIns="0" rIns="0" bIns="0" rtlCol="0" anchor="b" anchorCtr="0"/>
          <a:lstStyle>
            <a:lvl1pPr algn="ctr">
              <a:defRPr sz="850" b="1">
                <a:solidFill>
                  <a:schemeClr val="tx1"/>
                </a:solidFill>
              </a:defRPr>
            </a:lvl1pPr>
          </a:lstStyle>
          <a:p>
            <a:pPr fontAlgn="base">
              <a:spcBef>
                <a:spcPct val="0"/>
              </a:spcBef>
              <a:spcAft>
                <a:spcPct val="0"/>
              </a:spcAft>
            </a:pPr>
            <a:endParaRPr lang="en-US" dirty="0">
              <a:solidFill>
                <a:srgbClr val="53565A"/>
              </a:solidFill>
              <a:latin typeface="Arial" charset="0"/>
              <a:ea typeface="ＭＳ Ｐゴシック" pitchFamily="-110" charset="-128"/>
            </a:endParaRPr>
          </a:p>
        </p:txBody>
      </p:sp>
      <p:sp>
        <p:nvSpPr>
          <p:cNvPr id="6" name="Slide Number Placeholder 5"/>
          <p:cNvSpPr>
            <a:spLocks noGrp="1"/>
          </p:cNvSpPr>
          <p:nvPr>
            <p:ph type="sldNum" sz="quarter" idx="4"/>
          </p:nvPr>
        </p:nvSpPr>
        <p:spPr>
          <a:xfrm>
            <a:off x="7946231" y="6374289"/>
            <a:ext cx="740568" cy="278924"/>
          </a:xfrm>
          <a:prstGeom prst="rect">
            <a:avLst/>
          </a:prstGeom>
        </p:spPr>
        <p:txBody>
          <a:bodyPr vert="horz" lIns="0" tIns="0" rIns="0" bIns="0" rtlCol="0" anchor="b" anchorCtr="0"/>
          <a:lstStyle>
            <a:lvl1pPr algn="r">
              <a:defRPr sz="850">
                <a:solidFill>
                  <a:schemeClr val="tx1"/>
                </a:solidFill>
              </a:defRPr>
            </a:lvl1pPr>
          </a:lstStyle>
          <a:p>
            <a:pPr fontAlgn="base">
              <a:spcBef>
                <a:spcPct val="0"/>
              </a:spcBef>
              <a:spcAft>
                <a:spcPct val="0"/>
              </a:spcAft>
            </a:pPr>
            <a:fld id="{67E8F01B-4D16-4C04-B222-F9B85E7CE37F}" type="slidenum">
              <a:rPr lang="en-US" smtClean="0">
                <a:solidFill>
                  <a:srgbClr val="53565A"/>
                </a:solidFill>
                <a:latin typeface="Arial" charset="0"/>
                <a:ea typeface="ＭＳ Ｐゴシック" pitchFamily="-110" charset="-128"/>
              </a:rPr>
              <a:pPr fontAlgn="base">
                <a:spcBef>
                  <a:spcPct val="0"/>
                </a:spcBef>
                <a:spcAft>
                  <a:spcPct val="0"/>
                </a:spcAft>
              </a:pPr>
              <a:t>‹#›</a:t>
            </a:fld>
            <a:endParaRPr lang="en-US" dirty="0">
              <a:solidFill>
                <a:srgbClr val="53565A"/>
              </a:solidFill>
              <a:latin typeface="Arial" charset="0"/>
              <a:ea typeface="ＭＳ Ｐゴシック" pitchFamily="-110" charset="-128"/>
            </a:endParaRPr>
          </a:p>
        </p:txBody>
      </p:sp>
    </p:spTree>
    <p:extLst>
      <p:ext uri="{BB962C8B-B14F-4D97-AF65-F5344CB8AC3E}">
        <p14:creationId xmlns:p14="http://schemas.microsoft.com/office/powerpoint/2010/main" val="3798544658"/>
      </p:ext>
    </p:extLst>
  </p:cSld>
  <p:clrMap bg1="lt1" tx1="dk1" bg2="lt2" tx2="dk2" accent1="accent1" accent2="accent2" accent3="accent3" accent4="accent4" accent5="accent5" accent6="accent6" hlink="hlink" folHlink="folHlink"/>
  <p:sldLayoutIdLst>
    <p:sldLayoutId id="2147483716" r:id="rId1"/>
  </p:sldLayoutIdLst>
  <p:timing>
    <p:tnLst>
      <p:par>
        <p:cTn id="1" dur="indefinite" restart="never" nodeType="tmRoot"/>
      </p:par>
    </p:tnLst>
  </p:timing>
  <p:hf hdr="0" ftr="0" dt="0"/>
  <p:txStyles>
    <p:titleStyle>
      <a:lvl1pPr algn="l" defTabSz="457200" rtl="0" eaLnBrk="1" latinLnBrk="0" hangingPunct="1">
        <a:spcBef>
          <a:spcPct val="0"/>
        </a:spcBef>
        <a:buNone/>
        <a:defRPr sz="2600" b="1" i="0" kern="1200">
          <a:solidFill>
            <a:schemeClr val="accent3"/>
          </a:solidFill>
          <a:latin typeface="Calibri"/>
          <a:ea typeface="+mj-ea"/>
          <a:cs typeface="Calibri"/>
        </a:defRPr>
      </a:lvl1pPr>
    </p:titleStyle>
    <p:body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dirty="0" smtClean="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95528"/>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297580" y="6470332"/>
            <a:ext cx="1463040" cy="182880"/>
          </a:xfrm>
          <a:prstGeom prst="rect">
            <a:avLst/>
          </a:prstGeom>
        </p:spPr>
        <p:txBody>
          <a:bodyPr vert="horz" lIns="0" tIns="0" rIns="0" bIns="0" rtlCol="0" anchor="b" anchorCtr="0"/>
          <a:lstStyle>
            <a:lvl1pPr algn="ctr">
              <a:defRPr sz="850" b="1">
                <a:solidFill>
                  <a:schemeClr val="tx1"/>
                </a:solidFill>
              </a:defRPr>
            </a:lvl1pPr>
          </a:lstStyle>
          <a:p>
            <a:pPr fontAlgn="base">
              <a:spcBef>
                <a:spcPct val="0"/>
              </a:spcBef>
              <a:spcAft>
                <a:spcPct val="0"/>
              </a:spcAft>
            </a:pPr>
            <a:endParaRPr lang="en-US" dirty="0">
              <a:solidFill>
                <a:srgbClr val="53565A"/>
              </a:solidFill>
              <a:latin typeface="Arial" charset="0"/>
              <a:ea typeface="ＭＳ Ｐゴシック" pitchFamily="-110" charset="-128"/>
            </a:endParaRPr>
          </a:p>
        </p:txBody>
      </p:sp>
      <p:sp>
        <p:nvSpPr>
          <p:cNvPr id="6" name="Slide Number Placeholder 5"/>
          <p:cNvSpPr>
            <a:spLocks noGrp="1"/>
          </p:cNvSpPr>
          <p:nvPr>
            <p:ph type="sldNum" sz="quarter" idx="4"/>
          </p:nvPr>
        </p:nvSpPr>
        <p:spPr>
          <a:xfrm>
            <a:off x="7946231" y="6374289"/>
            <a:ext cx="740568" cy="278924"/>
          </a:xfrm>
          <a:prstGeom prst="rect">
            <a:avLst/>
          </a:prstGeom>
        </p:spPr>
        <p:txBody>
          <a:bodyPr vert="horz" lIns="0" tIns="0" rIns="0" bIns="0" rtlCol="0" anchor="b" anchorCtr="0"/>
          <a:lstStyle>
            <a:lvl1pPr algn="r">
              <a:defRPr sz="850">
                <a:solidFill>
                  <a:schemeClr val="tx1"/>
                </a:solidFill>
              </a:defRPr>
            </a:lvl1pPr>
          </a:lstStyle>
          <a:p>
            <a:pPr fontAlgn="base">
              <a:spcBef>
                <a:spcPct val="0"/>
              </a:spcBef>
              <a:spcAft>
                <a:spcPct val="0"/>
              </a:spcAft>
            </a:pPr>
            <a:fld id="{67E8F01B-4D16-4C04-B222-F9B85E7CE37F}" type="slidenum">
              <a:rPr lang="en-US" smtClean="0">
                <a:solidFill>
                  <a:srgbClr val="53565A"/>
                </a:solidFill>
                <a:latin typeface="Arial" charset="0"/>
                <a:ea typeface="ＭＳ Ｐゴシック" pitchFamily="-110" charset="-128"/>
              </a:rPr>
              <a:pPr fontAlgn="base">
                <a:spcBef>
                  <a:spcPct val="0"/>
                </a:spcBef>
                <a:spcAft>
                  <a:spcPct val="0"/>
                </a:spcAft>
              </a:pPr>
              <a:t>‹#›</a:t>
            </a:fld>
            <a:endParaRPr lang="en-US" dirty="0">
              <a:solidFill>
                <a:srgbClr val="53565A"/>
              </a:solidFill>
              <a:latin typeface="Arial" charset="0"/>
              <a:ea typeface="ＭＳ Ｐゴシック" pitchFamily="-110" charset="-128"/>
            </a:endParaRPr>
          </a:p>
        </p:txBody>
      </p:sp>
    </p:spTree>
    <p:extLst>
      <p:ext uri="{BB962C8B-B14F-4D97-AF65-F5344CB8AC3E}">
        <p14:creationId xmlns:p14="http://schemas.microsoft.com/office/powerpoint/2010/main" val="3798544658"/>
      </p:ext>
    </p:extLst>
  </p:cSld>
  <p:clrMap bg1="lt1" tx1="dk1" bg2="lt2" tx2="dk2" accent1="accent1" accent2="accent2" accent3="accent3" accent4="accent4" accent5="accent5" accent6="accent6" hlink="hlink" folHlink="folHlink"/>
  <p:sldLayoutIdLst>
    <p:sldLayoutId id="2147483718" r:id="rId1"/>
  </p:sldLayoutIdLst>
  <p:timing>
    <p:tnLst>
      <p:par>
        <p:cTn id="1" dur="indefinite" restart="never" nodeType="tmRoot"/>
      </p:par>
    </p:tnLst>
  </p:timing>
  <p:hf hdr="0" ftr="0" dt="0"/>
  <p:txStyles>
    <p:titleStyle>
      <a:lvl1pPr algn="l" defTabSz="457200" rtl="0" eaLnBrk="1" latinLnBrk="0" hangingPunct="1">
        <a:spcBef>
          <a:spcPct val="0"/>
        </a:spcBef>
        <a:buNone/>
        <a:defRPr sz="2600" b="1" i="0" kern="1200">
          <a:solidFill>
            <a:schemeClr val="accent3"/>
          </a:solidFill>
          <a:latin typeface="Calibri"/>
          <a:ea typeface="+mj-ea"/>
          <a:cs typeface="Calibri"/>
        </a:defRPr>
      </a:lvl1pPr>
    </p:titleStyle>
    <p:body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dirty="0" smtClean="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9739"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435" y="283983"/>
            <a:ext cx="5723413" cy="73064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998"/>
            <a:ext cx="2895600" cy="477211"/>
          </a:xfrm>
          <a:prstGeom prst="rect">
            <a:avLst/>
          </a:prstGeom>
        </p:spPr>
        <p:txBody>
          <a:bodyPr vert="horz" lIns="91440" tIns="45720" rIns="91440" bIns="45720" rtlCol="0" anchor="ctr"/>
          <a:lstStyle>
            <a:lvl1pPr algn="ctr">
              <a:defRPr sz="2000">
                <a:solidFill>
                  <a:schemeClr val="bg1"/>
                </a:solidFill>
              </a:defRPr>
            </a:lvl1pPr>
          </a:lstStyle>
          <a:p>
            <a:endParaRPr lang="en-US" dirty="0"/>
          </a:p>
        </p:txBody>
      </p:sp>
    </p:spTree>
    <p:extLst>
      <p:ext uri="{BB962C8B-B14F-4D97-AF65-F5344CB8AC3E}">
        <p14:creationId xmlns:p14="http://schemas.microsoft.com/office/powerpoint/2010/main" val="2216410180"/>
      </p:ext>
    </p:extLst>
  </p:cSld>
  <p:clrMap bg1="lt1" tx1="dk1" bg2="lt2" tx2="dk2" accent1="accent1" accent2="accent2" accent3="accent3" accent4="accent4" accent5="accent5" accent6="accent6" hlink="hlink" folHlink="folHlink"/>
  <p:txStyles>
    <p:titleStyle>
      <a:lvl1pPr algn="r" defTabSz="457200" rtl="0" eaLnBrk="1" fontAlgn="base" hangingPunct="1">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1" fontAlgn="base" hangingPunct="1">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1" fontAlgn="base" hangingPunct="1">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1" fontAlgn="base" hangingPunct="1">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1" fontAlgn="base" hangingPunct="1">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1" fontAlgn="base" hangingPunct="1">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95528"/>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297580" y="6470332"/>
            <a:ext cx="1463040" cy="182880"/>
          </a:xfrm>
          <a:prstGeom prst="rect">
            <a:avLst/>
          </a:prstGeom>
        </p:spPr>
        <p:txBody>
          <a:bodyPr vert="horz" lIns="0" tIns="0" rIns="0" bIns="0" rtlCol="0" anchor="b" anchorCtr="0"/>
          <a:lstStyle>
            <a:lvl1pPr algn="ctr">
              <a:defRPr sz="850" b="1">
                <a:solidFill>
                  <a:schemeClr val="tx1"/>
                </a:solidFill>
              </a:defRPr>
            </a:lvl1pPr>
          </a:lstStyle>
          <a:p>
            <a:pPr fontAlgn="base">
              <a:spcBef>
                <a:spcPct val="0"/>
              </a:spcBef>
              <a:spcAft>
                <a:spcPct val="0"/>
              </a:spcAft>
            </a:pPr>
            <a:endParaRPr lang="en-US" dirty="0">
              <a:solidFill>
                <a:srgbClr val="53565A"/>
              </a:solidFill>
              <a:latin typeface="Arial" charset="0"/>
              <a:ea typeface="ＭＳ Ｐゴシック" pitchFamily="-110" charset="-128"/>
            </a:endParaRPr>
          </a:p>
        </p:txBody>
      </p:sp>
      <p:sp>
        <p:nvSpPr>
          <p:cNvPr id="6" name="Slide Number Placeholder 5"/>
          <p:cNvSpPr>
            <a:spLocks noGrp="1"/>
          </p:cNvSpPr>
          <p:nvPr>
            <p:ph type="sldNum" sz="quarter" idx="4"/>
          </p:nvPr>
        </p:nvSpPr>
        <p:spPr>
          <a:xfrm>
            <a:off x="7946231" y="6374289"/>
            <a:ext cx="740568" cy="278924"/>
          </a:xfrm>
          <a:prstGeom prst="rect">
            <a:avLst/>
          </a:prstGeom>
        </p:spPr>
        <p:txBody>
          <a:bodyPr vert="horz" lIns="0" tIns="0" rIns="0" bIns="0" rtlCol="0" anchor="b" anchorCtr="0"/>
          <a:lstStyle>
            <a:lvl1pPr algn="r">
              <a:defRPr sz="850">
                <a:solidFill>
                  <a:schemeClr val="tx1"/>
                </a:solidFill>
              </a:defRPr>
            </a:lvl1pPr>
          </a:lstStyle>
          <a:p>
            <a:pPr fontAlgn="base">
              <a:spcBef>
                <a:spcPct val="0"/>
              </a:spcBef>
              <a:spcAft>
                <a:spcPct val="0"/>
              </a:spcAft>
            </a:pPr>
            <a:fld id="{67E8F01B-4D16-4C04-B222-F9B85E7CE37F}" type="slidenum">
              <a:rPr lang="en-US" smtClean="0">
                <a:solidFill>
                  <a:srgbClr val="53565A"/>
                </a:solidFill>
                <a:latin typeface="Arial" charset="0"/>
                <a:ea typeface="ＭＳ Ｐゴシック" pitchFamily="-110" charset="-128"/>
              </a:rPr>
              <a:pPr fontAlgn="base">
                <a:spcBef>
                  <a:spcPct val="0"/>
                </a:spcBef>
                <a:spcAft>
                  <a:spcPct val="0"/>
                </a:spcAft>
              </a:pPr>
              <a:t>‹#›</a:t>
            </a:fld>
            <a:endParaRPr lang="en-US" dirty="0">
              <a:solidFill>
                <a:srgbClr val="53565A"/>
              </a:solidFill>
              <a:latin typeface="Arial" charset="0"/>
              <a:ea typeface="ＭＳ Ｐゴシック" pitchFamily="-110" charset="-128"/>
            </a:endParaRPr>
          </a:p>
        </p:txBody>
      </p:sp>
    </p:spTree>
    <p:extLst>
      <p:ext uri="{BB962C8B-B14F-4D97-AF65-F5344CB8AC3E}">
        <p14:creationId xmlns:p14="http://schemas.microsoft.com/office/powerpoint/2010/main" val="3798544658"/>
      </p:ext>
    </p:extLst>
  </p:cSld>
  <p:clrMap bg1="lt1" tx1="dk1" bg2="lt2" tx2="dk2" accent1="accent1" accent2="accent2" accent3="accent3" accent4="accent4" accent5="accent5" accent6="accent6" hlink="hlink" folHlink="folHlink"/>
  <p:sldLayoutIdLst>
    <p:sldLayoutId id="2147483720" r:id="rId1"/>
  </p:sldLayoutIdLst>
  <p:timing>
    <p:tnLst>
      <p:par>
        <p:cTn id="1" dur="indefinite" restart="never" nodeType="tmRoot"/>
      </p:par>
    </p:tnLst>
  </p:timing>
  <p:hf hdr="0" ftr="0" dt="0"/>
  <p:txStyles>
    <p:titleStyle>
      <a:lvl1pPr algn="l" defTabSz="457200" rtl="0" eaLnBrk="1" latinLnBrk="0" hangingPunct="1">
        <a:spcBef>
          <a:spcPct val="0"/>
        </a:spcBef>
        <a:buNone/>
        <a:defRPr sz="2600" b="1" i="0" kern="1200">
          <a:solidFill>
            <a:schemeClr val="accent3"/>
          </a:solidFill>
          <a:latin typeface="Calibri"/>
          <a:ea typeface="+mj-ea"/>
          <a:cs typeface="Calibri"/>
        </a:defRPr>
      </a:lvl1pPr>
    </p:titleStyle>
    <p:body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dirty="0" smtClean="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95528"/>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297580" y="6470332"/>
            <a:ext cx="1463040" cy="182880"/>
          </a:xfrm>
          <a:prstGeom prst="rect">
            <a:avLst/>
          </a:prstGeom>
        </p:spPr>
        <p:txBody>
          <a:bodyPr vert="horz" lIns="0" tIns="0" rIns="0" bIns="0" rtlCol="0" anchor="b" anchorCtr="0"/>
          <a:lstStyle>
            <a:lvl1pPr algn="ctr">
              <a:defRPr sz="850" b="1">
                <a:solidFill>
                  <a:schemeClr val="tx1"/>
                </a:solidFill>
              </a:defRPr>
            </a:lvl1pPr>
          </a:lstStyle>
          <a:p>
            <a:pPr fontAlgn="base">
              <a:spcBef>
                <a:spcPct val="0"/>
              </a:spcBef>
              <a:spcAft>
                <a:spcPct val="0"/>
              </a:spcAft>
            </a:pPr>
            <a:endParaRPr lang="en-US" dirty="0">
              <a:solidFill>
                <a:srgbClr val="53565A"/>
              </a:solidFill>
              <a:latin typeface="Arial" charset="0"/>
              <a:ea typeface="ＭＳ Ｐゴシック" pitchFamily="-110" charset="-128"/>
            </a:endParaRPr>
          </a:p>
        </p:txBody>
      </p:sp>
      <p:sp>
        <p:nvSpPr>
          <p:cNvPr id="6" name="Slide Number Placeholder 5"/>
          <p:cNvSpPr>
            <a:spLocks noGrp="1"/>
          </p:cNvSpPr>
          <p:nvPr>
            <p:ph type="sldNum" sz="quarter" idx="4"/>
          </p:nvPr>
        </p:nvSpPr>
        <p:spPr>
          <a:xfrm>
            <a:off x="7946231" y="6374289"/>
            <a:ext cx="740568" cy="278924"/>
          </a:xfrm>
          <a:prstGeom prst="rect">
            <a:avLst/>
          </a:prstGeom>
        </p:spPr>
        <p:txBody>
          <a:bodyPr vert="horz" lIns="0" tIns="0" rIns="0" bIns="0" rtlCol="0" anchor="b" anchorCtr="0"/>
          <a:lstStyle>
            <a:lvl1pPr algn="r">
              <a:defRPr sz="850">
                <a:solidFill>
                  <a:schemeClr val="tx1"/>
                </a:solidFill>
              </a:defRPr>
            </a:lvl1pPr>
          </a:lstStyle>
          <a:p>
            <a:pPr fontAlgn="base">
              <a:spcBef>
                <a:spcPct val="0"/>
              </a:spcBef>
              <a:spcAft>
                <a:spcPct val="0"/>
              </a:spcAft>
            </a:pPr>
            <a:fld id="{67E8F01B-4D16-4C04-B222-F9B85E7CE37F}" type="slidenum">
              <a:rPr lang="en-US" smtClean="0">
                <a:solidFill>
                  <a:srgbClr val="53565A"/>
                </a:solidFill>
                <a:latin typeface="Arial" charset="0"/>
                <a:ea typeface="ＭＳ Ｐゴシック" pitchFamily="-110" charset="-128"/>
              </a:rPr>
              <a:pPr fontAlgn="base">
                <a:spcBef>
                  <a:spcPct val="0"/>
                </a:spcBef>
                <a:spcAft>
                  <a:spcPct val="0"/>
                </a:spcAft>
              </a:pPr>
              <a:t>‹#›</a:t>
            </a:fld>
            <a:endParaRPr lang="en-US" dirty="0">
              <a:solidFill>
                <a:srgbClr val="53565A"/>
              </a:solidFill>
              <a:latin typeface="Arial" charset="0"/>
              <a:ea typeface="ＭＳ Ｐゴシック" pitchFamily="-110" charset="-128"/>
            </a:endParaRPr>
          </a:p>
        </p:txBody>
      </p:sp>
    </p:spTree>
    <p:extLst>
      <p:ext uri="{BB962C8B-B14F-4D97-AF65-F5344CB8AC3E}">
        <p14:creationId xmlns:p14="http://schemas.microsoft.com/office/powerpoint/2010/main" val="3798544658"/>
      </p:ext>
    </p:extLst>
  </p:cSld>
  <p:clrMap bg1="lt1" tx1="dk1" bg2="lt2" tx2="dk2" accent1="accent1" accent2="accent2" accent3="accent3" accent4="accent4" accent5="accent5" accent6="accent6" hlink="hlink" folHlink="folHlink"/>
  <p:sldLayoutIdLst>
    <p:sldLayoutId id="2147483722" r:id="rId1"/>
  </p:sldLayoutIdLst>
  <p:timing>
    <p:tnLst>
      <p:par>
        <p:cTn id="1" dur="indefinite" restart="never" nodeType="tmRoot"/>
      </p:par>
    </p:tnLst>
  </p:timing>
  <p:hf hdr="0" ftr="0" dt="0"/>
  <p:txStyles>
    <p:titleStyle>
      <a:lvl1pPr algn="l" defTabSz="457200" rtl="0" eaLnBrk="1" latinLnBrk="0" hangingPunct="1">
        <a:spcBef>
          <a:spcPct val="0"/>
        </a:spcBef>
        <a:buNone/>
        <a:defRPr sz="2600" b="1" i="0" kern="1200">
          <a:solidFill>
            <a:schemeClr val="accent3"/>
          </a:solidFill>
          <a:latin typeface="Calibri"/>
          <a:ea typeface="+mj-ea"/>
          <a:cs typeface="Calibri"/>
        </a:defRPr>
      </a:lvl1pPr>
    </p:titleStyle>
    <p:body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dirty="0" smtClean="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795528"/>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599"/>
            <a:ext cx="8229600" cy="45720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3297580" y="6470332"/>
            <a:ext cx="1463040" cy="182880"/>
          </a:xfrm>
          <a:prstGeom prst="rect">
            <a:avLst/>
          </a:prstGeom>
        </p:spPr>
        <p:txBody>
          <a:bodyPr vert="horz" lIns="0" tIns="0" rIns="0" bIns="0" rtlCol="0" anchor="b" anchorCtr="0"/>
          <a:lstStyle>
            <a:lvl1pPr algn="ctr">
              <a:defRPr sz="850" b="1">
                <a:solidFill>
                  <a:schemeClr val="tx1"/>
                </a:solidFill>
              </a:defRPr>
            </a:lvl1pPr>
          </a:lstStyle>
          <a:p>
            <a:pPr fontAlgn="base">
              <a:spcBef>
                <a:spcPct val="0"/>
              </a:spcBef>
              <a:spcAft>
                <a:spcPct val="0"/>
              </a:spcAft>
            </a:pPr>
            <a:endParaRPr lang="en-US" dirty="0">
              <a:solidFill>
                <a:srgbClr val="53565A"/>
              </a:solidFill>
              <a:latin typeface="Arial" charset="0"/>
              <a:ea typeface="ＭＳ Ｐゴシック" pitchFamily="-110" charset="-128"/>
            </a:endParaRPr>
          </a:p>
        </p:txBody>
      </p:sp>
      <p:sp>
        <p:nvSpPr>
          <p:cNvPr id="6" name="Slide Number Placeholder 5"/>
          <p:cNvSpPr>
            <a:spLocks noGrp="1"/>
          </p:cNvSpPr>
          <p:nvPr>
            <p:ph type="sldNum" sz="quarter" idx="4"/>
          </p:nvPr>
        </p:nvSpPr>
        <p:spPr>
          <a:xfrm>
            <a:off x="7946231" y="6374289"/>
            <a:ext cx="740568" cy="278924"/>
          </a:xfrm>
          <a:prstGeom prst="rect">
            <a:avLst/>
          </a:prstGeom>
        </p:spPr>
        <p:txBody>
          <a:bodyPr vert="horz" lIns="0" tIns="0" rIns="0" bIns="0" rtlCol="0" anchor="b" anchorCtr="0"/>
          <a:lstStyle>
            <a:lvl1pPr algn="r">
              <a:defRPr sz="850">
                <a:solidFill>
                  <a:schemeClr val="tx1"/>
                </a:solidFill>
              </a:defRPr>
            </a:lvl1pPr>
          </a:lstStyle>
          <a:p>
            <a:pPr fontAlgn="base">
              <a:spcBef>
                <a:spcPct val="0"/>
              </a:spcBef>
              <a:spcAft>
                <a:spcPct val="0"/>
              </a:spcAft>
            </a:pPr>
            <a:fld id="{67E8F01B-4D16-4C04-B222-F9B85E7CE37F}" type="slidenum">
              <a:rPr lang="en-US" smtClean="0">
                <a:solidFill>
                  <a:srgbClr val="53565A"/>
                </a:solidFill>
                <a:latin typeface="Arial" charset="0"/>
                <a:ea typeface="ＭＳ Ｐゴシック" pitchFamily="-110" charset="-128"/>
              </a:rPr>
              <a:pPr fontAlgn="base">
                <a:spcBef>
                  <a:spcPct val="0"/>
                </a:spcBef>
                <a:spcAft>
                  <a:spcPct val="0"/>
                </a:spcAft>
              </a:pPr>
              <a:t>‹#›</a:t>
            </a:fld>
            <a:endParaRPr lang="en-US" dirty="0">
              <a:solidFill>
                <a:srgbClr val="53565A"/>
              </a:solidFill>
              <a:latin typeface="Arial" charset="0"/>
              <a:ea typeface="ＭＳ Ｐゴシック" pitchFamily="-110" charset="-128"/>
            </a:endParaRPr>
          </a:p>
        </p:txBody>
      </p:sp>
    </p:spTree>
    <p:extLst>
      <p:ext uri="{BB962C8B-B14F-4D97-AF65-F5344CB8AC3E}">
        <p14:creationId xmlns:p14="http://schemas.microsoft.com/office/powerpoint/2010/main" val="3798544658"/>
      </p:ext>
    </p:extLst>
  </p:cSld>
  <p:clrMap bg1="lt1" tx1="dk1" bg2="lt2" tx2="dk2" accent1="accent1" accent2="accent2" accent3="accent3" accent4="accent4" accent5="accent5" accent6="accent6" hlink="hlink" folHlink="folHlink"/>
  <p:sldLayoutIdLst>
    <p:sldLayoutId id="2147483724" r:id="rId1"/>
  </p:sldLayoutIdLst>
  <p:timing>
    <p:tnLst>
      <p:par>
        <p:cTn id="1" dur="indefinite" restart="never" nodeType="tmRoot"/>
      </p:par>
    </p:tnLst>
  </p:timing>
  <p:hf hdr="0" ftr="0" dt="0"/>
  <p:txStyles>
    <p:titleStyle>
      <a:lvl1pPr algn="l" defTabSz="457200" rtl="0" eaLnBrk="1" latinLnBrk="0" hangingPunct="1">
        <a:spcBef>
          <a:spcPct val="0"/>
        </a:spcBef>
        <a:buNone/>
        <a:defRPr sz="2600" b="1" i="0" kern="1200">
          <a:solidFill>
            <a:schemeClr val="accent3"/>
          </a:solidFill>
          <a:latin typeface="Calibri"/>
          <a:ea typeface="+mj-ea"/>
          <a:cs typeface="Calibri"/>
        </a:defRPr>
      </a:lvl1pPr>
    </p:titleStyle>
    <p:bodyStyle>
      <a:lvl1pPr marL="0" indent="0" algn="l" defTabSz="457200" rtl="0" eaLnBrk="1" latinLnBrk="0" hangingPunct="1">
        <a:spcBef>
          <a:spcPts val="0"/>
        </a:spcBef>
        <a:spcAft>
          <a:spcPts val="300"/>
        </a:spcAft>
        <a:buFontTx/>
        <a:buNone/>
        <a:defRPr sz="1800" b="0" kern="1200">
          <a:solidFill>
            <a:schemeClr val="tx1"/>
          </a:solidFill>
          <a:latin typeface="Calibri"/>
          <a:ea typeface="+mn-ea"/>
          <a:cs typeface="Calibri"/>
        </a:defRPr>
      </a:lvl1pPr>
      <a:lvl2pPr marL="171450" indent="-171450" algn="l" defTabSz="0"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2pPr>
      <a:lvl3pPr marL="347472" indent="-164592" algn="l" defTabSz="401638" rtl="0" eaLnBrk="1" latinLnBrk="0" hangingPunct="1">
        <a:spcBef>
          <a:spcPts val="0"/>
        </a:spcBef>
        <a:spcAft>
          <a:spcPts val="300"/>
        </a:spcAft>
        <a:buFont typeface="Calibri" panose="020F0502020204030204" pitchFamily="34" charset="0"/>
        <a:buChar char="-"/>
        <a:defRPr sz="1800" b="0" i="0" kern="1200">
          <a:solidFill>
            <a:schemeClr val="tx1"/>
          </a:solidFill>
          <a:latin typeface="Calibri"/>
          <a:ea typeface="+mn-ea"/>
          <a:cs typeface="Calibri"/>
        </a:defRPr>
      </a:lvl3pPr>
      <a:lvl4pPr marL="502920" indent="-146304" algn="l" defTabSz="228600" rtl="0" eaLnBrk="1" latinLnBrk="0" hangingPunct="1">
        <a:spcBef>
          <a:spcPts val="0"/>
        </a:spcBef>
        <a:spcAft>
          <a:spcPts val="300"/>
        </a:spcAft>
        <a:buFont typeface="Calibri" panose="020F0502020204030204" pitchFamily="34" charset="0"/>
        <a:buChar char="•"/>
        <a:defRPr sz="1400" b="0" i="0" kern="1200">
          <a:solidFill>
            <a:schemeClr val="tx1"/>
          </a:solidFill>
          <a:latin typeface="Calibri"/>
          <a:ea typeface="+mn-ea"/>
          <a:cs typeface="Calibri"/>
        </a:defRPr>
      </a:lvl4pPr>
      <a:lvl5pPr marL="667512" indent="-146304" algn="l" defTabSz="457200" rtl="0" eaLnBrk="1" latinLnBrk="0" hangingPunct="1">
        <a:spcBef>
          <a:spcPts val="0"/>
        </a:spcBef>
        <a:spcAft>
          <a:spcPts val="300"/>
        </a:spcAft>
        <a:buFont typeface="Calibri" panose="020F0502020204030204" pitchFamily="34" charset="0"/>
        <a:buChar char="-"/>
        <a:defRPr lang="en-US" sz="1400" b="0" i="0" kern="1200" dirty="0" smtClean="0">
          <a:solidFill>
            <a:schemeClr val="tx1"/>
          </a:solidFill>
          <a:latin typeface="Calibri"/>
          <a:ea typeface="+mn-ea"/>
          <a:cs typeface="Calibri"/>
        </a:defRPr>
      </a:lvl5pPr>
      <a:lvl6pPr marL="822960"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6pPr>
      <a:lvl7pPr marL="978408"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7pPr>
      <a:lvl8pPr marL="1133856" indent="-146304" algn="l" defTabSz="457200" rtl="0" eaLnBrk="1" latinLnBrk="0" hangingPunct="1">
        <a:spcBef>
          <a:spcPts val="0"/>
        </a:spcBef>
        <a:spcAft>
          <a:spcPts val="300"/>
        </a:spcAft>
        <a:buFont typeface="Arial"/>
        <a:buChar char="•"/>
        <a:defRPr sz="1400" kern="1200">
          <a:solidFill>
            <a:schemeClr val="tx1"/>
          </a:solidFill>
          <a:latin typeface="+mn-lt"/>
          <a:ea typeface="+mn-ea"/>
          <a:cs typeface="+mn-cs"/>
        </a:defRPr>
      </a:lvl8pPr>
      <a:lvl9pPr marL="1289304" indent="-146304" algn="l" defTabSz="457200" rtl="0" eaLnBrk="1" latinLnBrk="0" hangingPunct="1">
        <a:spcBef>
          <a:spcPts val="0"/>
        </a:spcBef>
        <a:spcAft>
          <a:spcPts val="300"/>
        </a:spcAft>
        <a:buFont typeface="Calibri" panose="020F0502020204030204" pitchFamily="34" charset="0"/>
        <a:buChar char="-"/>
        <a:defRPr sz="1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9739"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dirty="0">
              <a:solidFill>
                <a:prstClr val="white"/>
              </a:solidFill>
            </a:endParaRPr>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dirty="0">
              <a:solidFill>
                <a:prstClr val="white"/>
              </a:solidFill>
            </a:endParaRPr>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435" y="283983"/>
            <a:ext cx="5723413" cy="73064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998"/>
            <a:ext cx="28956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1669920130"/>
      </p:ext>
    </p:extLst>
  </p:cSld>
  <p:clrMap bg1="lt1" tx1="dk1" bg2="lt2" tx2="dk2" accent1="accent1" accent2="accent2" accent3="accent3" accent4="accent4" accent5="accent5" accent6="accent6" hlink="hlink" folHlink="folHlink"/>
  <p:txStyles>
    <p:titleStyle>
      <a:lvl1pPr algn="r" defTabSz="457200" rtl="0" eaLnBrk="1" fontAlgn="base" hangingPunct="1">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eaLnBrk="1" fontAlgn="base" hangingPunct="1">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1" fontAlgn="base" hangingPunct="1">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1" fontAlgn="base" hangingPunct="1">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1" fontAlgn="base" hangingPunct="1">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1" fontAlgn="base" hangingPunct="1">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1" fontAlgn="base" hangingPunct="1">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69739"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435" y="283983"/>
            <a:ext cx="5723413"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994"/>
            <a:ext cx="28956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038354183"/>
      </p:ext>
    </p:extLst>
  </p:cSld>
  <p:clrMap bg1="lt1" tx1="dk1" bg2="lt2" tx2="dk2" accent1="accent1" accent2="accent2" accent3="accent3" accent4="accent4" accent5="accent5" accent6="accent6" hlink="hlink" folHlink="folHlink"/>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9739"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435" y="283983"/>
            <a:ext cx="5723413"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990"/>
            <a:ext cx="28956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038354183"/>
      </p:ext>
    </p:extLst>
  </p:cSld>
  <p:clrMap bg1="lt1" tx1="dk1" bg2="lt2" tx2="dk2" accent1="accent1" accent2="accent2" accent3="accent3" accent4="accent4" accent5="accent5" accent6="accent6" hlink="hlink" folHlink="folHlink"/>
  <p:sldLayoutIdLst>
    <p:sldLayoutId id="2147483672" r:id="rId1"/>
  </p:sldLayoutIdLst>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9739"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435" y="283983"/>
            <a:ext cx="5723413"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984"/>
            <a:ext cx="28956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038354183"/>
      </p:ext>
    </p:extLst>
  </p:cSld>
  <p:clrMap bg1="lt1" tx1="dk1" bg2="lt2" tx2="dk2" accent1="accent1" accent2="accent2" accent3="accent3" accent4="accent4" accent5="accent5" accent6="accent6" hlink="hlink" folHlink="folHlink"/>
  <p:sldLayoutIdLst>
    <p:sldLayoutId id="2147483674" r:id="rId1"/>
  </p:sldLayoutIdLst>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9739"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435" y="283983"/>
            <a:ext cx="5723413"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976"/>
            <a:ext cx="28956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038354183"/>
      </p:ext>
    </p:extLst>
  </p:cSld>
  <p:clrMap bg1="lt1" tx1="dk1" bg2="lt2" tx2="dk2" accent1="accent1" accent2="accent2" accent3="accent3" accent4="accent4" accent5="accent5" accent6="accent6" hlink="hlink" folHlink="folHlink"/>
  <p:sldLayoutIdLst>
    <p:sldLayoutId id="2147483676" r:id="rId1"/>
  </p:sldLayoutIdLst>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219"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69739" y="272867"/>
            <a:ext cx="1938031" cy="75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00800"/>
            <a:ext cx="9144000" cy="457200"/>
          </a:xfrm>
          <a:prstGeom prst="rect">
            <a:avLst/>
          </a:prstGeom>
          <a:solidFill>
            <a:srgbClr val="B6022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sp>
        <p:nvSpPr>
          <p:cNvPr id="6" name="Rectangle 5"/>
          <p:cNvSpPr/>
          <p:nvPr/>
        </p:nvSpPr>
        <p:spPr>
          <a:xfrm>
            <a:off x="0" y="0"/>
            <a:ext cx="9144000" cy="228600"/>
          </a:xfrm>
          <a:prstGeom prst="rect">
            <a:avLst/>
          </a:prstGeom>
          <a:solidFill>
            <a:srgbClr val="B6022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a:solidFill>
                <a:prstClr val="white"/>
              </a:solidFill>
            </a:endParaRPr>
          </a:p>
        </p:txBody>
      </p:sp>
      <p:cxnSp>
        <p:nvCxnSpPr>
          <p:cNvPr id="7" name="Straight Connector 6"/>
          <p:cNvCxnSpPr/>
          <p:nvPr/>
        </p:nvCxnSpPr>
        <p:spPr>
          <a:xfrm>
            <a:off x="0" y="1082675"/>
            <a:ext cx="9144000" cy="1588"/>
          </a:xfrm>
          <a:prstGeom prst="line">
            <a:avLst/>
          </a:prstGeom>
          <a:ln w="12700">
            <a:solidFill>
              <a:srgbClr val="B60225"/>
            </a:solidFill>
          </a:ln>
          <a:effectLst/>
        </p:spPr>
        <p:style>
          <a:lnRef idx="2">
            <a:schemeClr val="accent1"/>
          </a:lnRef>
          <a:fillRef idx="0">
            <a:schemeClr val="accent1"/>
          </a:fillRef>
          <a:effectRef idx="1">
            <a:schemeClr val="accent1"/>
          </a:effectRef>
          <a:fontRef idx="minor">
            <a:schemeClr val="tx1"/>
          </a:fontRef>
        </p:style>
      </p:cxnSp>
      <p:sp>
        <p:nvSpPr>
          <p:cNvPr id="3" name="Title Placeholder 2"/>
          <p:cNvSpPr>
            <a:spLocks noGrp="1"/>
          </p:cNvSpPr>
          <p:nvPr>
            <p:ph type="title"/>
          </p:nvPr>
        </p:nvSpPr>
        <p:spPr>
          <a:xfrm>
            <a:off x="2963435" y="283983"/>
            <a:ext cx="5723413" cy="73064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457200" y="1325652"/>
            <a:ext cx="8229600" cy="47010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p:txBody>
      </p:sp>
      <p:sp>
        <p:nvSpPr>
          <p:cNvPr id="2" name="Footer Placeholder 1"/>
          <p:cNvSpPr>
            <a:spLocks noGrp="1"/>
          </p:cNvSpPr>
          <p:nvPr>
            <p:ph type="ftr" sz="quarter" idx="3"/>
          </p:nvPr>
        </p:nvSpPr>
        <p:spPr>
          <a:xfrm>
            <a:off x="3124200" y="6380966"/>
            <a:ext cx="2895600" cy="477211"/>
          </a:xfrm>
          <a:prstGeom prst="rect">
            <a:avLst/>
          </a:prstGeom>
        </p:spPr>
        <p:txBody>
          <a:bodyPr vert="horz" lIns="91440" tIns="45720" rIns="91440" bIns="45720" rtlCol="0" anchor="ctr"/>
          <a:lstStyle>
            <a:lvl1pPr algn="ctr">
              <a:defRPr sz="2000">
                <a:solidFill>
                  <a:schemeClr val="bg1"/>
                </a:solidFill>
              </a:defRPr>
            </a:lvl1pPr>
          </a:lstStyle>
          <a:p>
            <a:pPr defTabSz="457200" fontAlgn="base">
              <a:spcBef>
                <a:spcPct val="0"/>
              </a:spcBef>
              <a:spcAft>
                <a:spcPct val="0"/>
              </a:spcAft>
            </a:pPr>
            <a:endParaRPr lang="en-US" dirty="0">
              <a:solidFill>
                <a:prstClr val="white"/>
              </a:solidFill>
              <a:latin typeface="Arial" charset="0"/>
              <a:ea typeface="ＭＳ Ｐゴシック" charset="0"/>
            </a:endParaRPr>
          </a:p>
        </p:txBody>
      </p:sp>
    </p:spTree>
    <p:extLst>
      <p:ext uri="{BB962C8B-B14F-4D97-AF65-F5344CB8AC3E}">
        <p14:creationId xmlns:p14="http://schemas.microsoft.com/office/powerpoint/2010/main" val="2038354183"/>
      </p:ext>
    </p:extLst>
  </p:cSld>
  <p:clrMap bg1="lt1" tx1="dk1" bg2="lt2" tx2="dk2" accent1="accent1" accent2="accent2" accent3="accent3" accent4="accent4" accent5="accent5" accent6="accent6" hlink="hlink" folHlink="folHlink"/>
  <p:sldLayoutIdLst>
    <p:sldLayoutId id="2147483678" r:id="rId1"/>
  </p:sldLayoutIdLst>
  <p:txStyles>
    <p:titleStyle>
      <a:lvl1pPr algn="r" defTabSz="457200" rtl="0" eaLnBrk="0" fontAlgn="base" hangingPunct="0">
        <a:spcBef>
          <a:spcPct val="0"/>
        </a:spcBef>
        <a:spcAft>
          <a:spcPct val="0"/>
        </a:spcAft>
        <a:defRPr sz="1600" kern="1200" cap="all" baseline="0">
          <a:solidFill>
            <a:srgbClr val="000000"/>
          </a:solidFill>
          <a:latin typeface="Helvetica"/>
          <a:ea typeface="ＭＳ Ｐゴシック" pitchFamily="-112" charset="-128"/>
          <a:cs typeface="Helvetica"/>
        </a:defRPr>
      </a:lvl1pPr>
      <a:lvl2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2pPr>
      <a:lvl3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3pPr>
      <a:lvl4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4pPr>
      <a:lvl5pPr algn="r" defTabSz="457200" rtl="0" eaLnBrk="0" fontAlgn="base" hangingPunct="0">
        <a:spcBef>
          <a:spcPct val="0"/>
        </a:spcBef>
        <a:spcAft>
          <a:spcPct val="0"/>
        </a:spcAft>
        <a:defRPr sz="5400" baseline="6000">
          <a:solidFill>
            <a:schemeClr val="bg1"/>
          </a:solidFill>
          <a:latin typeface="Helvetica" pitchFamily="-112" charset="0"/>
          <a:ea typeface="ＭＳ Ｐゴシック" pitchFamily="-112" charset="-128"/>
        </a:defRPr>
      </a:lvl5pPr>
      <a:lvl6pPr marL="4572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6pPr>
      <a:lvl7pPr marL="9144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7pPr>
      <a:lvl8pPr marL="13716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8pPr>
      <a:lvl9pPr marL="1828800" algn="r" defTabSz="457200" rtl="0" fontAlgn="base">
        <a:spcBef>
          <a:spcPct val="0"/>
        </a:spcBef>
        <a:spcAft>
          <a:spcPct val="0"/>
        </a:spcAft>
        <a:defRPr sz="5400" baseline="6000">
          <a:solidFill>
            <a:schemeClr val="bg1"/>
          </a:solidFill>
          <a:latin typeface="Helvetica" pitchFamily="-112" charset="0"/>
          <a:ea typeface="ＭＳ Ｐゴシック" pitchFamily="-112" charset="-128"/>
        </a:defRPr>
      </a:lvl9pPr>
    </p:titleStyle>
    <p:bodyStyle>
      <a:lvl1pPr marL="365760" indent="-365760" algn="l" defTabSz="457200" rtl="0" eaLnBrk="0" fontAlgn="base" hangingPunct="0">
        <a:spcBef>
          <a:spcPct val="20000"/>
        </a:spcBef>
        <a:spcAft>
          <a:spcPct val="0"/>
        </a:spcAft>
        <a:buClr>
          <a:srgbClr val="B60225"/>
        </a:buClr>
        <a:buFont typeface="Arial"/>
        <a:buChar char="•"/>
        <a:defRPr sz="3200" kern="1200">
          <a:solidFill>
            <a:schemeClr val="tx1"/>
          </a:solidFill>
          <a:latin typeface="Helvetica"/>
          <a:ea typeface="ＭＳ Ｐゴシック" pitchFamily="-112" charset="-128"/>
          <a:cs typeface="Helvetica"/>
        </a:defRPr>
      </a:lvl1pPr>
      <a:lvl2pPr marL="731520" indent="-365760" algn="l" defTabSz="576263"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2pPr>
      <a:lvl3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3pPr>
      <a:lvl4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4pPr>
      <a:lvl5pPr marL="731520" indent="-365760" algn="l" defTabSz="457200" rtl="0" eaLnBrk="0" fontAlgn="base" hangingPunct="0">
        <a:spcBef>
          <a:spcPct val="20000"/>
        </a:spcBef>
        <a:spcAft>
          <a:spcPct val="0"/>
        </a:spcAft>
        <a:buClr>
          <a:srgbClr val="B60225"/>
        </a:buClr>
        <a:buFont typeface="Courier New"/>
        <a:buChar char="o"/>
        <a:defRPr sz="2400" kern="1200" baseline="0">
          <a:solidFill>
            <a:schemeClr val="tx1"/>
          </a:solidFill>
          <a:latin typeface="Helvetica"/>
          <a:ea typeface="ＭＳ Ｐゴシック" pitchFamily="-112"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Alyssa.scully@stonybrookmedicine.edu" TargetMode="Externa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mailto:lyndsey.clark@stonybrookmedicine.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hyperlink" Target="mailto:Amanda.Chirco@stonybrookmedicine.edu" TargetMode="Externa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hyperlink" Target="mailto:jbyrne3@northwell.edu" TargetMode="Externa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3.xml"/><Relationship Id="rId7" Type="http://schemas.openxmlformats.org/officeDocument/2006/relationships/image" Target="../media/image22.jpeg"/><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25.gif"/><Relationship Id="rId4" Type="http://schemas.openxmlformats.org/officeDocument/2006/relationships/diagramQuickStyle" Target="../diagrams/quickStyle3.xml"/><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1.png"/><Relationship Id="rId7" Type="http://schemas.openxmlformats.org/officeDocument/2006/relationships/diagramColors" Target="../diagrams/colors4.xml"/><Relationship Id="rId2" Type="http://schemas.openxmlformats.org/officeDocument/2006/relationships/image" Target="../media/image30.png"/><Relationship Id="rId1" Type="http://schemas.openxmlformats.org/officeDocument/2006/relationships/slideLayout" Target="../slideLayouts/slideLayout3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5.gif"/><Relationship Id="rId1" Type="http://schemas.openxmlformats.org/officeDocument/2006/relationships/slideLayout" Target="../slideLayouts/slideLayout3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eg"/><Relationship Id="rId1" Type="http://schemas.openxmlformats.org/officeDocument/2006/relationships/slideLayout" Target="../slideLayouts/slideLayout18.xml"/><Relationship Id="rId5" Type="http://schemas.openxmlformats.org/officeDocument/2006/relationships/image" Target="../media/image46.jpeg"/><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4.jpg"/><Relationship Id="rId1" Type="http://schemas.openxmlformats.org/officeDocument/2006/relationships/slideLayout" Target="../slideLayouts/slideLayout21.xml"/><Relationship Id="rId4" Type="http://schemas.openxmlformats.org/officeDocument/2006/relationships/image" Target="../media/image5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410"/>
            <a:ext cx="7772400" cy="1470025"/>
          </a:xfrm>
        </p:spPr>
        <p:txBody>
          <a:bodyPr>
            <a:normAutofit fontScale="90000"/>
          </a:bodyPr>
          <a:lstStyle/>
          <a:p>
            <a:r>
              <a:rPr lang="en-US" dirty="0" smtClean="0"/>
              <a:t/>
            </a:r>
            <a:br>
              <a:rPr lang="en-US" dirty="0" smtClean="0"/>
            </a:br>
            <a:r>
              <a:rPr lang="en-US" dirty="0" smtClean="0"/>
              <a:t>Long Island Population Health Improvement Program</a:t>
            </a:r>
            <a:br>
              <a:rPr lang="en-US" dirty="0" smtClean="0"/>
            </a:br>
            <a:r>
              <a:rPr lang="en-US" dirty="0" smtClean="0"/>
              <a:t>(LIPHIP)</a:t>
            </a:r>
            <a:endParaRPr lang="en-US" dirty="0"/>
          </a:p>
        </p:txBody>
      </p:sp>
      <p:sp>
        <p:nvSpPr>
          <p:cNvPr id="3" name="Subtitle 2"/>
          <p:cNvSpPr>
            <a:spLocks noGrp="1"/>
          </p:cNvSpPr>
          <p:nvPr>
            <p:ph type="subTitle" idx="1"/>
          </p:nvPr>
        </p:nvSpPr>
        <p:spPr>
          <a:xfrm>
            <a:off x="1371600" y="3886200"/>
            <a:ext cx="6400800" cy="762000"/>
          </a:xfrm>
        </p:spPr>
        <p:txBody>
          <a:bodyPr/>
          <a:lstStyle/>
          <a:p>
            <a:r>
              <a:rPr lang="en-US" dirty="0" smtClean="0"/>
              <a:t>July 13, 2017</a:t>
            </a:r>
          </a:p>
          <a:p>
            <a:endParaRPr lang="en-US" dirty="0" smtClean="0"/>
          </a:p>
          <a:p>
            <a:endParaRPr lang="en-US" dirty="0" smtClean="0"/>
          </a:p>
        </p:txBody>
      </p:sp>
      <p:sp>
        <p:nvSpPr>
          <p:cNvPr id="4" name="TextBox 3"/>
          <p:cNvSpPr txBox="1"/>
          <p:nvPr/>
        </p:nvSpPr>
        <p:spPr>
          <a:xfrm>
            <a:off x="1981200" y="5105400"/>
            <a:ext cx="4953000" cy="677108"/>
          </a:xfrm>
          <a:prstGeom prst="rect">
            <a:avLst/>
          </a:prstGeom>
          <a:noFill/>
        </p:spPr>
        <p:txBody>
          <a:bodyPr wrap="square" rtlCol="0">
            <a:spAutoFit/>
          </a:bodyPr>
          <a:lstStyle/>
          <a:p>
            <a:pPr algn="ctr"/>
            <a:r>
              <a:rPr lang="en-US" sz="2000" b="1" i="1" dirty="0">
                <a:effectLst>
                  <a:outerShdw blurRad="38100" dist="38100" dir="2700000" algn="tl">
                    <a:srgbClr val="000000">
                      <a:alpha val="43137"/>
                    </a:srgbClr>
                  </a:outerShdw>
                </a:effectLst>
              </a:rPr>
              <a:t>This meeting is now being recorded.</a:t>
            </a:r>
          </a:p>
          <a:p>
            <a:pPr algn="ctr"/>
            <a:endParaRPr lang="en-US" dirty="0"/>
          </a:p>
        </p:txBody>
      </p:sp>
      <p:sp>
        <p:nvSpPr>
          <p:cNvPr id="5" name="Rectangle 4"/>
          <p:cNvSpPr/>
          <p:nvPr/>
        </p:nvSpPr>
        <p:spPr>
          <a:xfrm>
            <a:off x="1981200" y="838200"/>
            <a:ext cx="5181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WIFI password: kayla1393</a:t>
            </a:r>
            <a:endParaRPr lang="en-US" sz="2400" b="1" dirty="0"/>
          </a:p>
        </p:txBody>
      </p:sp>
    </p:spTree>
    <p:extLst>
      <p:ext uri="{BB962C8B-B14F-4D97-AF65-F5344CB8AC3E}">
        <p14:creationId xmlns:p14="http://schemas.microsoft.com/office/powerpoint/2010/main" val="9591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4" name="Title 3"/>
          <p:cNvSpPr>
            <a:spLocks noGrp="1"/>
          </p:cNvSpPr>
          <p:nvPr>
            <p:ph type="title"/>
          </p:nvPr>
        </p:nvSpPr>
        <p:spPr/>
        <p:txBody>
          <a:bodyPr>
            <a:normAutofit/>
          </a:bodyPr>
          <a:lstStyle/>
          <a:p>
            <a:r>
              <a:rPr lang="en-US" sz="2000" b="1" dirty="0" smtClean="0">
                <a:solidFill>
                  <a:srgbClr val="B60225"/>
                </a:solidFill>
              </a:rPr>
              <a:t>Community based organization </a:t>
            </a:r>
            <a:br>
              <a:rPr lang="en-US" sz="2000" b="1" dirty="0" smtClean="0">
                <a:solidFill>
                  <a:srgbClr val="B60225"/>
                </a:solidFill>
              </a:rPr>
            </a:br>
            <a:r>
              <a:rPr lang="en-US" sz="2000" b="1" dirty="0" smtClean="0">
                <a:solidFill>
                  <a:srgbClr val="B60225"/>
                </a:solidFill>
              </a:rPr>
              <a:t>engagement model</a:t>
            </a:r>
            <a:endParaRPr lang="en-US" sz="2000" b="1" dirty="0">
              <a:solidFill>
                <a:srgbClr val="B60225"/>
              </a:solidFill>
            </a:endParaRPr>
          </a:p>
        </p:txBody>
      </p:sp>
      <p:graphicFrame>
        <p:nvGraphicFramePr>
          <p:cNvPr id="5" name="Diagram 4"/>
          <p:cNvGraphicFramePr/>
          <p:nvPr>
            <p:extLst>
              <p:ext uri="{D42A27DB-BD31-4B8C-83A1-F6EECF244321}">
                <p14:modId xmlns:p14="http://schemas.microsoft.com/office/powerpoint/2010/main" val="1006736688"/>
              </p:ext>
            </p:extLst>
          </p:nvPr>
        </p:nvGraphicFramePr>
        <p:xfrm>
          <a:off x="1712330" y="1480223"/>
          <a:ext cx="571934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4800600" y="3992451"/>
            <a:ext cx="2590800" cy="1410314"/>
          </a:xfrm>
          <a:prstGeom prst="rect">
            <a:avLst/>
          </a:prstGeom>
          <a:noFill/>
          <a:ln>
            <a:solidFill>
              <a:srgbClr val="B6022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7" name="Rectangle 6"/>
          <p:cNvSpPr/>
          <p:nvPr/>
        </p:nvSpPr>
        <p:spPr>
          <a:xfrm>
            <a:off x="1752600" y="3992451"/>
            <a:ext cx="2536785" cy="1410314"/>
          </a:xfrm>
          <a:prstGeom prst="rect">
            <a:avLst/>
          </a:prstGeom>
          <a:noFill/>
          <a:ln>
            <a:solidFill>
              <a:srgbClr val="B60225"/>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endParaRPr lang="en-US">
              <a:solidFill>
                <a:prstClr val="white"/>
              </a:solidFill>
            </a:endParaRPr>
          </a:p>
        </p:txBody>
      </p:sp>
      <p:sp>
        <p:nvSpPr>
          <p:cNvPr id="8" name="Curved Up Arrow 7"/>
          <p:cNvSpPr/>
          <p:nvPr/>
        </p:nvSpPr>
        <p:spPr>
          <a:xfrm>
            <a:off x="3955649" y="5544343"/>
            <a:ext cx="1293471" cy="694531"/>
          </a:xfrm>
          <a:prstGeom prst="curved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defTabSz="457200" fontAlgn="base">
              <a:spcBef>
                <a:spcPct val="0"/>
              </a:spcBef>
              <a:spcAft>
                <a:spcPct val="0"/>
              </a:spcAft>
            </a:pPr>
            <a:endParaRPr lang="en-US">
              <a:solidFill>
                <a:prstClr val="black"/>
              </a:solidFill>
            </a:endParaRPr>
          </a:p>
        </p:txBody>
      </p:sp>
      <p:sp>
        <p:nvSpPr>
          <p:cNvPr id="2" name="TextBox 1"/>
          <p:cNvSpPr txBox="1"/>
          <p:nvPr/>
        </p:nvSpPr>
        <p:spPr>
          <a:xfrm>
            <a:off x="3893384" y="5891548"/>
            <a:ext cx="1357232" cy="369332"/>
          </a:xfrm>
          <a:prstGeom prst="rect">
            <a:avLst/>
          </a:prstGeom>
          <a:noFill/>
        </p:spPr>
        <p:txBody>
          <a:bodyPr wrap="square" rtlCol="0">
            <a:spAutoFit/>
          </a:bodyPr>
          <a:lstStyle/>
          <a:p>
            <a:r>
              <a:rPr lang="en-US" b="1" dirty="0" smtClean="0">
                <a:solidFill>
                  <a:prstClr val="black"/>
                </a:solidFill>
              </a:rPr>
              <a:t>Opportunity</a:t>
            </a:r>
            <a:endParaRPr lang="en-US" b="1" dirty="0">
              <a:solidFill>
                <a:prstClr val="black"/>
              </a:solidFill>
            </a:endParaRPr>
          </a:p>
        </p:txBody>
      </p:sp>
    </p:spTree>
    <p:extLst>
      <p:ext uri="{BB962C8B-B14F-4D97-AF65-F5344CB8AC3E}">
        <p14:creationId xmlns:p14="http://schemas.microsoft.com/office/powerpoint/2010/main" val="32006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04800" y="1676325"/>
            <a:ext cx="8686800" cy="4042186"/>
          </a:xfrm>
        </p:spPr>
        <p:txBody>
          <a:bodyPr>
            <a:noAutofit/>
          </a:bodyPr>
          <a:lstStyle/>
          <a:p>
            <a:pPr marL="571500" indent="-571500" algn="l">
              <a:buFont typeface="Arial" panose="020B0604020202020204" pitchFamily="34" charset="0"/>
              <a:buChar char="•"/>
            </a:pPr>
            <a:r>
              <a:rPr lang="en-US" sz="1600" dirty="0"/>
              <a:t>Affiliate Agreement contracting will initiate on June 13, 2017 for all CBO’s and close on </a:t>
            </a:r>
            <a:r>
              <a:rPr lang="en-US" sz="1600" b="1" dirty="0"/>
              <a:t>July 31 2017.</a:t>
            </a:r>
          </a:p>
          <a:p>
            <a:pPr marL="571500" indent="-571500" algn="l">
              <a:buFont typeface="Arial" panose="020B0604020202020204" pitchFamily="34" charset="0"/>
              <a:buChar char="•"/>
            </a:pPr>
            <a:r>
              <a:rPr lang="en-US" sz="1600" dirty="0"/>
              <a:t>Please pick up a copy of your Affiliate Agreement folder today. </a:t>
            </a:r>
          </a:p>
          <a:p>
            <a:pPr marL="571500" indent="-571500" algn="l">
              <a:buFont typeface="Arial" panose="020B0604020202020204" pitchFamily="34" charset="0"/>
              <a:buChar char="•"/>
            </a:pPr>
            <a:r>
              <a:rPr lang="en-US" sz="1600" dirty="0"/>
              <a:t>Once signed, a member of the SCC will schedule a brainstorming meeting to learn about your program’s services and explore DSRIP project participation. There will be opportunities at this time to talk about a potential Coalition Partner Participation Agreement scope of work. </a:t>
            </a:r>
          </a:p>
          <a:p>
            <a:pPr marL="571500" indent="-571500" algn="l">
              <a:buFont typeface="Arial" panose="020B0604020202020204" pitchFamily="34" charset="0"/>
              <a:buChar char="•"/>
            </a:pPr>
            <a:r>
              <a:rPr lang="en-US" sz="1600" dirty="0"/>
              <a:t>Link to Affiliate Agreement webpage on SCC website: </a:t>
            </a:r>
          </a:p>
          <a:p>
            <a:pPr marL="571500" indent="-571500" algn="l">
              <a:buFont typeface="Arial" panose="020B0604020202020204" pitchFamily="34" charset="0"/>
              <a:buChar char="•"/>
            </a:pPr>
            <a:r>
              <a:rPr lang="en-US" sz="1600" dirty="0"/>
              <a:t>As we continue to prepare for the transition of the Medicaid payment system to value based payment contracting, the SCC will be announcing additional CBO learning opportunities around value based payment models (in-person and eLearning modules) coming this Fall 2017.  </a:t>
            </a:r>
          </a:p>
          <a:p>
            <a:pPr marL="571500" indent="-571500" algn="l">
              <a:buFont typeface="Arial" panose="020B0604020202020204" pitchFamily="34" charset="0"/>
              <a:buChar char="•"/>
            </a:pPr>
            <a:endParaRPr lang="en-US" sz="1050" dirty="0"/>
          </a:p>
          <a:p>
            <a:pPr marL="0" indent="0" algn="l"/>
            <a:r>
              <a:rPr lang="en-US" sz="1600" dirty="0"/>
              <a:t>For more information of questions about the contract, please contact: </a:t>
            </a:r>
          </a:p>
          <a:p>
            <a:pPr marL="0" indent="0" algn="l"/>
            <a:endParaRPr lang="en-US" sz="800" dirty="0"/>
          </a:p>
          <a:p>
            <a:pPr marL="0" indent="0" algn="l"/>
            <a:r>
              <a:rPr lang="en-US" sz="1400" b="1" dirty="0">
                <a:solidFill>
                  <a:srgbClr val="C00000"/>
                </a:solidFill>
              </a:rPr>
              <a:t>Alyssa Scully, MHA, PMP </a:t>
            </a:r>
          </a:p>
          <a:p>
            <a:pPr marL="0" indent="0" algn="l"/>
            <a:r>
              <a:rPr lang="en-US" sz="1400" dirty="0"/>
              <a:t>Sr. Director, Project Management Office </a:t>
            </a:r>
          </a:p>
          <a:p>
            <a:pPr marL="0" indent="0" algn="l"/>
            <a:r>
              <a:rPr lang="en-US" sz="1400" dirty="0"/>
              <a:t>Suffolk Care Collaborative </a:t>
            </a:r>
          </a:p>
          <a:p>
            <a:pPr marL="0" indent="0" algn="l"/>
            <a:r>
              <a:rPr lang="en-US" sz="1400" dirty="0"/>
              <a:t>Tel: (631) 638-1369</a:t>
            </a:r>
          </a:p>
          <a:p>
            <a:pPr marL="0" indent="0" algn="l"/>
            <a:r>
              <a:rPr lang="en-US" sz="1400" dirty="0">
                <a:hlinkClick r:id="rId2"/>
              </a:rPr>
              <a:t>Alyssa.scully@stonybrookmedicine.edu</a:t>
            </a:r>
            <a:r>
              <a:rPr lang="en-US" sz="1400" dirty="0"/>
              <a:t> </a:t>
            </a:r>
          </a:p>
        </p:txBody>
      </p:sp>
      <p:sp>
        <p:nvSpPr>
          <p:cNvPr id="3" name="Text Placeholder 2"/>
          <p:cNvSpPr>
            <a:spLocks noGrp="1"/>
          </p:cNvSpPr>
          <p:nvPr>
            <p:ph type="body" sz="quarter" idx="14"/>
          </p:nvPr>
        </p:nvSpPr>
        <p:spPr/>
        <p:txBody>
          <a:bodyPr/>
          <a:lstStyle/>
          <a:p>
            <a:endParaRPr lang="en-US" dirty="0"/>
          </a:p>
        </p:txBody>
      </p:sp>
      <p:sp>
        <p:nvSpPr>
          <p:cNvPr id="4" name="Title 3"/>
          <p:cNvSpPr>
            <a:spLocks noGrp="1"/>
          </p:cNvSpPr>
          <p:nvPr>
            <p:ph type="title"/>
          </p:nvPr>
        </p:nvSpPr>
        <p:spPr/>
        <p:txBody>
          <a:bodyPr>
            <a:normAutofit/>
          </a:bodyPr>
          <a:lstStyle/>
          <a:p>
            <a:r>
              <a:rPr lang="en-US" sz="2000" b="1" dirty="0">
                <a:solidFill>
                  <a:srgbClr val="C00000"/>
                </a:solidFill>
              </a:rPr>
              <a:t>New affiliate agreement </a:t>
            </a:r>
            <a:r>
              <a:rPr lang="en-US" sz="2000" b="1" dirty="0" smtClean="0">
                <a:solidFill>
                  <a:srgbClr val="C00000"/>
                </a:solidFill>
              </a:rPr>
              <a:t>next steps</a:t>
            </a:r>
            <a:endParaRPr lang="en-US" sz="2000" b="1" dirty="0">
              <a:solidFill>
                <a:srgbClr val="C00000"/>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2311" y="4585824"/>
            <a:ext cx="1345791" cy="1794388"/>
          </a:xfrm>
          <a:prstGeom prst="rect">
            <a:avLst/>
          </a:prstGeom>
        </p:spPr>
      </p:pic>
    </p:spTree>
    <p:extLst>
      <p:ext uri="{BB962C8B-B14F-4D97-AF65-F5344CB8AC3E}">
        <p14:creationId xmlns:p14="http://schemas.microsoft.com/office/powerpoint/2010/main" val="1815037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4"/>
          </p:nvPr>
        </p:nvSpPr>
        <p:spPr/>
        <p:txBody>
          <a:bodyPr>
            <a:noAutofit/>
          </a:bodyPr>
          <a:lstStyle/>
          <a:p>
            <a:r>
              <a:rPr lang="en-US" sz="1800" b="1" i="1" dirty="0" smtClean="0"/>
              <a:t>Pre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sz="18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800" b="1" i="1" dirty="0"/>
          </a:p>
          <a:p>
            <a:endParaRPr lang="en-US" sz="1800" dirty="0"/>
          </a:p>
          <a:p>
            <a:endParaRPr lang="en-US" sz="1800" b="1" dirty="0"/>
          </a:p>
          <a:p>
            <a:endParaRPr lang="en-US" sz="1800" b="1" dirty="0"/>
          </a:p>
        </p:txBody>
      </p:sp>
      <p:pic>
        <p:nvPicPr>
          <p:cNvPr id="2" name="Picture 1"/>
          <p:cNvPicPr>
            <a:picLocks noChangeAspect="1"/>
          </p:cNvPicPr>
          <p:nvPr/>
        </p:nvPicPr>
        <p:blipFill>
          <a:blip r:embed="rId3"/>
          <a:stretch>
            <a:fillRect/>
          </a:stretch>
        </p:blipFill>
        <p:spPr>
          <a:xfrm>
            <a:off x="5562600" y="1218667"/>
            <a:ext cx="3444292" cy="4457086"/>
          </a:xfrm>
          <a:prstGeom prst="rect">
            <a:avLst/>
          </a:prstGeom>
        </p:spPr>
      </p:pic>
      <p:sp>
        <p:nvSpPr>
          <p:cNvPr id="9" name="TextBox 8"/>
          <p:cNvSpPr txBox="1"/>
          <p:nvPr/>
        </p:nvSpPr>
        <p:spPr>
          <a:xfrm>
            <a:off x="112241" y="1184508"/>
            <a:ext cx="5602759" cy="4924425"/>
          </a:xfrm>
          <a:prstGeom prst="rect">
            <a:avLst/>
          </a:prstGeom>
          <a:noFill/>
        </p:spPr>
        <p:txBody>
          <a:bodyPr wrap="square" rtlCol="0">
            <a:spAutoFit/>
          </a:bodyPr>
          <a:lstStyle/>
          <a:p>
            <a:pPr marL="342900" indent="-342900">
              <a:buClr>
                <a:srgbClr val="C00000"/>
              </a:buClr>
              <a:buFont typeface="Arial" panose="020B0604020202020204" pitchFamily="34" charset="0"/>
              <a:buChar char="•"/>
            </a:pPr>
            <a:r>
              <a:rPr lang="en-US" sz="2000" dirty="0" smtClean="0">
                <a:solidFill>
                  <a:prstClr val="black"/>
                </a:solidFill>
                <a:latin typeface="Helvetica" panose="020B0604020202020204" pitchFamily="34" charset="0"/>
                <a:cs typeface="Helvetica" panose="020B0604020202020204" pitchFamily="34" charset="0"/>
              </a:rPr>
              <a:t>Open to Suffolk County partners using HITE – including </a:t>
            </a:r>
            <a:r>
              <a:rPr lang="en-US" sz="2000" dirty="0">
                <a:solidFill>
                  <a:prstClr val="black"/>
                </a:solidFill>
                <a:latin typeface="Helvetica" panose="020B0604020202020204" pitchFamily="34" charset="0"/>
                <a:cs typeface="Helvetica" panose="020B0604020202020204" pitchFamily="34" charset="0"/>
              </a:rPr>
              <a:t>hospitals, community providers, and </a:t>
            </a:r>
            <a:r>
              <a:rPr lang="en-US" sz="2000" dirty="0" smtClean="0">
                <a:solidFill>
                  <a:prstClr val="black"/>
                </a:solidFill>
                <a:latin typeface="Helvetica" panose="020B0604020202020204" pitchFamily="34" charset="0"/>
                <a:cs typeface="Helvetica" panose="020B0604020202020204" pitchFamily="34" charset="0"/>
              </a:rPr>
              <a:t>CBO’s </a:t>
            </a:r>
          </a:p>
          <a:p>
            <a:pPr marL="342900" indent="-342900">
              <a:buClr>
                <a:srgbClr val="C00000"/>
              </a:buClr>
              <a:buFont typeface="Arial" panose="020B0604020202020204" pitchFamily="34" charset="0"/>
              <a:buChar char="•"/>
            </a:pPr>
            <a:r>
              <a:rPr lang="en-US" sz="2000" dirty="0" smtClean="0">
                <a:solidFill>
                  <a:prstClr val="black"/>
                </a:solidFill>
                <a:latin typeface="Helvetica" panose="020B0604020202020204" pitchFamily="34" charset="0"/>
                <a:cs typeface="Helvetica" panose="020B0604020202020204" pitchFamily="34" charset="0"/>
              </a:rPr>
              <a:t>Participate </a:t>
            </a:r>
            <a:r>
              <a:rPr lang="en-US" sz="2000" dirty="0">
                <a:solidFill>
                  <a:prstClr val="black"/>
                </a:solidFill>
                <a:latin typeface="Helvetica" panose="020B0604020202020204" pitchFamily="34" charset="0"/>
                <a:cs typeface="Helvetica" panose="020B0604020202020204" pitchFamily="34" charset="0"/>
              </a:rPr>
              <a:t>in an advisory meeting on the </a:t>
            </a:r>
            <a:r>
              <a:rPr lang="en-US" sz="2000" dirty="0" smtClean="0">
                <a:solidFill>
                  <a:prstClr val="black"/>
                </a:solidFill>
                <a:latin typeface="Helvetica" panose="020B0604020202020204" pitchFamily="34" charset="0"/>
                <a:cs typeface="Helvetica" panose="020B0604020202020204" pitchFamily="34" charset="0"/>
              </a:rPr>
              <a:t>HITE’s features</a:t>
            </a:r>
            <a:r>
              <a:rPr lang="en-US" sz="2000" dirty="0">
                <a:solidFill>
                  <a:prstClr val="black"/>
                </a:solidFill>
                <a:latin typeface="Helvetica" panose="020B0604020202020204" pitchFamily="34" charset="0"/>
                <a:cs typeface="Helvetica" panose="020B0604020202020204" pitchFamily="34" charset="0"/>
              </a:rPr>
              <a:t>, content, and </a:t>
            </a:r>
            <a:r>
              <a:rPr lang="en-US" sz="2000" dirty="0" smtClean="0">
                <a:solidFill>
                  <a:prstClr val="black"/>
                </a:solidFill>
                <a:latin typeface="Helvetica" panose="020B0604020202020204" pitchFamily="34" charset="0"/>
                <a:cs typeface="Helvetica" panose="020B0604020202020204" pitchFamily="34" charset="0"/>
              </a:rPr>
              <a:t>usability. </a:t>
            </a:r>
          </a:p>
          <a:p>
            <a:pPr>
              <a:buClr>
                <a:srgbClr val="C00000"/>
              </a:buClr>
            </a:pPr>
            <a:r>
              <a:rPr lang="en-US" sz="2000" b="1" dirty="0" smtClean="0">
                <a:solidFill>
                  <a:prstClr val="black"/>
                </a:solidFill>
                <a:latin typeface="Helvetica" panose="020B0604020202020204" pitchFamily="34" charset="0"/>
                <a:cs typeface="Helvetica" panose="020B0604020202020204" pitchFamily="34" charset="0"/>
              </a:rPr>
              <a:t>Date</a:t>
            </a:r>
            <a:r>
              <a:rPr lang="en-US" sz="2000" b="1" dirty="0">
                <a:solidFill>
                  <a:prstClr val="black"/>
                </a:solidFill>
                <a:latin typeface="Helvetica" panose="020B0604020202020204" pitchFamily="34" charset="0"/>
                <a:cs typeface="Helvetica" panose="020B0604020202020204" pitchFamily="34" charset="0"/>
              </a:rPr>
              <a:t>:</a:t>
            </a:r>
            <a:r>
              <a:rPr lang="en-US" sz="2000" dirty="0">
                <a:solidFill>
                  <a:prstClr val="black"/>
                </a:solidFill>
                <a:latin typeface="Helvetica" panose="020B0604020202020204" pitchFamily="34" charset="0"/>
                <a:cs typeface="Helvetica" panose="020B0604020202020204" pitchFamily="34" charset="0"/>
              </a:rPr>
              <a:t>  </a:t>
            </a:r>
            <a:r>
              <a:rPr lang="en-US" sz="2000" dirty="0" smtClean="0">
                <a:solidFill>
                  <a:prstClr val="black"/>
                </a:solidFill>
                <a:latin typeface="Helvetica" panose="020B0604020202020204" pitchFamily="34" charset="0"/>
                <a:cs typeface="Helvetica" panose="020B0604020202020204" pitchFamily="34" charset="0"/>
              </a:rPr>
              <a:t>      Wednesday</a:t>
            </a:r>
            <a:r>
              <a:rPr lang="en-US" sz="2000" dirty="0">
                <a:solidFill>
                  <a:prstClr val="black"/>
                </a:solidFill>
                <a:latin typeface="Helvetica" panose="020B0604020202020204" pitchFamily="34" charset="0"/>
                <a:cs typeface="Helvetica" panose="020B0604020202020204" pitchFamily="34" charset="0"/>
              </a:rPr>
              <a:t>, August </a:t>
            </a:r>
            <a:r>
              <a:rPr lang="en-US" sz="2000" dirty="0" smtClean="0">
                <a:solidFill>
                  <a:prstClr val="black"/>
                </a:solidFill>
                <a:latin typeface="Helvetica" panose="020B0604020202020204" pitchFamily="34" charset="0"/>
                <a:cs typeface="Helvetica" panose="020B0604020202020204" pitchFamily="34" charset="0"/>
              </a:rPr>
              <a:t>9</a:t>
            </a:r>
            <a:r>
              <a:rPr lang="en-US" sz="2000" baseline="30000" dirty="0" smtClean="0">
                <a:solidFill>
                  <a:prstClr val="black"/>
                </a:solidFill>
                <a:latin typeface="Helvetica" panose="020B0604020202020204" pitchFamily="34" charset="0"/>
                <a:cs typeface="Helvetica" panose="020B0604020202020204" pitchFamily="34" charset="0"/>
              </a:rPr>
              <a:t>th</a:t>
            </a:r>
            <a:r>
              <a:rPr lang="en-US" sz="2000" dirty="0" smtClean="0">
                <a:solidFill>
                  <a:prstClr val="black"/>
                </a:solidFill>
                <a:latin typeface="Helvetica" panose="020B0604020202020204" pitchFamily="34" charset="0"/>
                <a:cs typeface="Helvetica" panose="020B0604020202020204" pitchFamily="34" charset="0"/>
              </a:rPr>
              <a:t>, </a:t>
            </a:r>
            <a:r>
              <a:rPr lang="en-US" sz="2000" dirty="0">
                <a:solidFill>
                  <a:prstClr val="black"/>
                </a:solidFill>
                <a:latin typeface="Helvetica" panose="020B0604020202020204" pitchFamily="34" charset="0"/>
                <a:cs typeface="Helvetica" panose="020B0604020202020204" pitchFamily="34" charset="0"/>
              </a:rPr>
              <a:t>2017</a:t>
            </a:r>
          </a:p>
          <a:p>
            <a:pPr>
              <a:buClr>
                <a:srgbClr val="C00000"/>
              </a:buClr>
            </a:pPr>
            <a:r>
              <a:rPr lang="en-US" sz="2000" b="1" dirty="0">
                <a:solidFill>
                  <a:prstClr val="black"/>
                </a:solidFill>
                <a:latin typeface="Helvetica" panose="020B0604020202020204" pitchFamily="34" charset="0"/>
                <a:cs typeface="Helvetica" panose="020B0604020202020204" pitchFamily="34" charset="0"/>
              </a:rPr>
              <a:t>Time:</a:t>
            </a:r>
            <a:r>
              <a:rPr lang="en-US" sz="2000" dirty="0">
                <a:solidFill>
                  <a:prstClr val="black"/>
                </a:solidFill>
                <a:latin typeface="Helvetica" panose="020B0604020202020204" pitchFamily="34" charset="0"/>
                <a:cs typeface="Helvetica" panose="020B0604020202020204" pitchFamily="34" charset="0"/>
              </a:rPr>
              <a:t> </a:t>
            </a:r>
            <a:r>
              <a:rPr lang="en-US" sz="2000" dirty="0" smtClean="0">
                <a:solidFill>
                  <a:prstClr val="black"/>
                </a:solidFill>
                <a:latin typeface="Helvetica" panose="020B0604020202020204" pitchFamily="34" charset="0"/>
                <a:cs typeface="Helvetica" panose="020B0604020202020204" pitchFamily="34" charset="0"/>
              </a:rPr>
              <a:t>	    2:00 p.m. – 4:00 </a:t>
            </a:r>
            <a:r>
              <a:rPr lang="en-US" sz="2000" dirty="0">
                <a:solidFill>
                  <a:prstClr val="black"/>
                </a:solidFill>
                <a:latin typeface="Helvetica" panose="020B0604020202020204" pitchFamily="34" charset="0"/>
                <a:cs typeface="Helvetica" panose="020B0604020202020204" pitchFamily="34" charset="0"/>
              </a:rPr>
              <a:t>p.m.</a:t>
            </a:r>
          </a:p>
          <a:p>
            <a:pPr>
              <a:buClr>
                <a:srgbClr val="C00000"/>
              </a:buClr>
            </a:pPr>
            <a:r>
              <a:rPr lang="en-US" sz="2000" b="1" dirty="0" smtClean="0">
                <a:solidFill>
                  <a:prstClr val="black"/>
                </a:solidFill>
                <a:latin typeface="Helvetica" panose="020B0604020202020204" pitchFamily="34" charset="0"/>
                <a:cs typeface="Helvetica" panose="020B0604020202020204" pitchFamily="34" charset="0"/>
              </a:rPr>
              <a:t>Location:</a:t>
            </a:r>
            <a:r>
              <a:rPr lang="en-US" sz="2000" dirty="0">
                <a:solidFill>
                  <a:prstClr val="black"/>
                </a:solidFill>
                <a:latin typeface="Helvetica" panose="020B0604020202020204" pitchFamily="34" charset="0"/>
                <a:cs typeface="Helvetica" panose="020B0604020202020204" pitchFamily="34" charset="0"/>
              </a:rPr>
              <a:t> Island Harvest, </a:t>
            </a:r>
            <a:r>
              <a:rPr lang="nn-NO" sz="2000" dirty="0">
                <a:solidFill>
                  <a:prstClr val="black"/>
                </a:solidFill>
                <a:latin typeface="Helvetica" panose="020B0604020202020204" pitchFamily="34" charset="0"/>
                <a:cs typeface="Helvetica" panose="020B0604020202020204" pitchFamily="34" charset="0"/>
              </a:rPr>
              <a:t>40 Marcus Blvd, Hauppauge, </a:t>
            </a:r>
            <a:r>
              <a:rPr lang="nn-NO" sz="2000" dirty="0" smtClean="0">
                <a:solidFill>
                  <a:prstClr val="black"/>
                </a:solidFill>
                <a:latin typeface="Helvetica" panose="020B0604020202020204" pitchFamily="34" charset="0"/>
                <a:cs typeface="Helvetica" panose="020B0604020202020204" pitchFamily="34" charset="0"/>
              </a:rPr>
              <a:t>	    NY 11788</a:t>
            </a:r>
          </a:p>
          <a:p>
            <a:pPr>
              <a:buClr>
                <a:srgbClr val="C00000"/>
              </a:buClr>
            </a:pPr>
            <a:endParaRPr lang="en-US" sz="400" dirty="0">
              <a:solidFill>
                <a:prstClr val="black"/>
              </a:solidFill>
              <a:latin typeface="Helvetica" panose="020B0604020202020204" pitchFamily="34" charset="0"/>
              <a:cs typeface="Helvetica" panose="020B0604020202020204" pitchFamily="34" charset="0"/>
            </a:endParaRPr>
          </a:p>
          <a:p>
            <a:pPr lvl="1">
              <a:buClr>
                <a:srgbClr val="C00000"/>
              </a:buClr>
            </a:pPr>
            <a:r>
              <a:rPr lang="en-US" sz="2000" b="1" i="1" dirty="0">
                <a:solidFill>
                  <a:prstClr val="black"/>
                </a:solidFill>
                <a:latin typeface="Helvetica" panose="020B0604020202020204" pitchFamily="34" charset="0"/>
                <a:cs typeface="Helvetica" panose="020B0604020202020204" pitchFamily="34" charset="0"/>
              </a:rPr>
              <a:t>	</a:t>
            </a:r>
            <a:r>
              <a:rPr lang="en-US" sz="2000" b="1" i="1" dirty="0" smtClean="0">
                <a:solidFill>
                  <a:prstClr val="black"/>
                </a:solidFill>
                <a:latin typeface="Helvetica" panose="020B0604020202020204" pitchFamily="34" charset="0"/>
                <a:cs typeface="Helvetica" panose="020B0604020202020204" pitchFamily="34" charset="0"/>
              </a:rPr>
              <a:t>      </a:t>
            </a:r>
            <a:r>
              <a:rPr lang="en-US" sz="2600" b="1" i="1" dirty="0" smtClean="0">
                <a:solidFill>
                  <a:prstClr val="black"/>
                </a:solidFill>
                <a:latin typeface="Helvetica" panose="020B0604020202020204" pitchFamily="34" charset="0"/>
                <a:cs typeface="Helvetica" panose="020B0604020202020204" pitchFamily="34" charset="0"/>
              </a:rPr>
              <a:t>Sign Up Today!</a:t>
            </a:r>
            <a:endParaRPr lang="en-US" sz="2600" b="1" i="1" dirty="0">
              <a:solidFill>
                <a:prstClr val="black"/>
              </a:solidFill>
              <a:latin typeface="Helvetica" panose="020B0604020202020204" pitchFamily="34" charset="0"/>
              <a:cs typeface="Helvetica" panose="020B0604020202020204" pitchFamily="34" charset="0"/>
            </a:endParaRPr>
          </a:p>
          <a:p>
            <a:pPr marL="0" lvl="2">
              <a:buClr>
                <a:srgbClr val="C00000"/>
              </a:buClr>
            </a:pPr>
            <a:endParaRPr lang="en-US" sz="400" b="1" i="1" dirty="0" smtClean="0">
              <a:solidFill>
                <a:prstClr val="black"/>
              </a:solidFill>
              <a:latin typeface="Helvetica" panose="020B0604020202020204" pitchFamily="34" charset="0"/>
              <a:cs typeface="Helvetica" panose="020B0604020202020204" pitchFamily="34" charset="0"/>
            </a:endParaRPr>
          </a:p>
          <a:p>
            <a:pPr marL="0" lvl="2">
              <a:buClr>
                <a:srgbClr val="C00000"/>
              </a:buClr>
            </a:pPr>
            <a:r>
              <a:rPr lang="en-US" sz="2000" b="1" i="1" dirty="0" smtClean="0">
                <a:solidFill>
                  <a:prstClr val="black"/>
                </a:solidFill>
                <a:latin typeface="Helvetica" panose="020B0604020202020204" pitchFamily="34" charset="0"/>
                <a:cs typeface="Helvetica" panose="020B0604020202020204" pitchFamily="34" charset="0"/>
              </a:rPr>
              <a:t>For more information, please contact:</a:t>
            </a:r>
          </a:p>
          <a:p>
            <a:pPr>
              <a:buClr>
                <a:srgbClr val="C00000"/>
              </a:buClr>
            </a:pPr>
            <a:r>
              <a:rPr lang="en-US" sz="2000" i="1" dirty="0">
                <a:solidFill>
                  <a:prstClr val="black"/>
                </a:solidFill>
                <a:latin typeface="Helvetica" panose="020B0604020202020204" pitchFamily="34" charset="0"/>
                <a:cs typeface="Helvetica" panose="020B0604020202020204" pitchFamily="34" charset="0"/>
              </a:rPr>
              <a:t>Lyndsey Clark, </a:t>
            </a:r>
            <a:r>
              <a:rPr lang="en-US" sz="2000" i="1" dirty="0" smtClean="0">
                <a:solidFill>
                  <a:prstClr val="black"/>
                </a:solidFill>
                <a:latin typeface="Helvetica" panose="020B0604020202020204" pitchFamily="34" charset="0"/>
                <a:cs typeface="Helvetica" panose="020B0604020202020204" pitchFamily="34" charset="0"/>
              </a:rPr>
              <a:t>Community </a:t>
            </a:r>
            <a:r>
              <a:rPr lang="en-US" sz="2000" i="1" dirty="0">
                <a:solidFill>
                  <a:prstClr val="black"/>
                </a:solidFill>
                <a:latin typeface="Helvetica" panose="020B0604020202020204" pitchFamily="34" charset="0"/>
                <a:cs typeface="Helvetica" panose="020B0604020202020204" pitchFamily="34" charset="0"/>
              </a:rPr>
              <a:t>Engagement Liaison</a:t>
            </a:r>
          </a:p>
          <a:p>
            <a:pPr>
              <a:buClr>
                <a:srgbClr val="C00000"/>
              </a:buClr>
            </a:pPr>
            <a:r>
              <a:rPr lang="en-US" sz="2000" i="1" dirty="0">
                <a:solidFill>
                  <a:prstClr val="black"/>
                </a:solidFill>
                <a:latin typeface="Helvetica" panose="020B0604020202020204" pitchFamily="34" charset="0"/>
                <a:cs typeface="Helvetica" panose="020B0604020202020204" pitchFamily="34" charset="0"/>
              </a:rPr>
              <a:t>Suffolk Care Collaborative</a:t>
            </a:r>
          </a:p>
          <a:p>
            <a:pPr>
              <a:buClr>
                <a:srgbClr val="C00000"/>
              </a:buClr>
            </a:pPr>
            <a:r>
              <a:rPr lang="en-US" sz="2000" i="1" dirty="0" smtClean="0">
                <a:solidFill>
                  <a:prstClr val="black"/>
                </a:solidFill>
                <a:latin typeface="Helvetica" panose="020B0604020202020204" pitchFamily="34" charset="0"/>
                <a:cs typeface="Helvetica" panose="020B0604020202020204" pitchFamily="34" charset="0"/>
              </a:rPr>
              <a:t>T: </a:t>
            </a:r>
            <a:r>
              <a:rPr lang="en-US" sz="2000" i="1" dirty="0">
                <a:solidFill>
                  <a:prstClr val="black"/>
                </a:solidFill>
                <a:latin typeface="Helvetica" panose="020B0604020202020204" pitchFamily="34" charset="0"/>
                <a:cs typeface="Helvetica" panose="020B0604020202020204" pitchFamily="34" charset="0"/>
              </a:rPr>
              <a:t>631-638-1779 </a:t>
            </a:r>
          </a:p>
          <a:p>
            <a:pPr>
              <a:buClr>
                <a:srgbClr val="C00000"/>
              </a:buClr>
            </a:pPr>
            <a:r>
              <a:rPr lang="en-US" sz="2000" i="1" dirty="0" smtClean="0">
                <a:solidFill>
                  <a:prstClr val="black"/>
                </a:solidFill>
                <a:latin typeface="Helvetica" panose="020B0604020202020204" pitchFamily="34" charset="0"/>
                <a:cs typeface="Helvetica" panose="020B0604020202020204" pitchFamily="34" charset="0"/>
              </a:rPr>
              <a:t>E: </a:t>
            </a:r>
            <a:r>
              <a:rPr lang="en-US" sz="2000" i="1" dirty="0" smtClean="0">
                <a:solidFill>
                  <a:prstClr val="black"/>
                </a:solidFill>
                <a:latin typeface="Helvetica" panose="020B0604020202020204" pitchFamily="34" charset="0"/>
                <a:cs typeface="Helvetica" panose="020B0604020202020204" pitchFamily="34" charset="0"/>
                <a:hlinkClick r:id="rId4"/>
              </a:rPr>
              <a:t>Lyndsey.Clark@stonybrookmedicine.edu</a:t>
            </a:r>
            <a:r>
              <a:rPr lang="en-US" sz="2000" i="1" dirty="0" smtClean="0">
                <a:solidFill>
                  <a:prstClr val="black"/>
                </a:solidFill>
                <a:latin typeface="Helvetica" panose="020B0604020202020204" pitchFamily="34" charset="0"/>
                <a:cs typeface="Helvetica" panose="020B0604020202020204" pitchFamily="34" charset="0"/>
              </a:rPr>
              <a:t> </a:t>
            </a:r>
            <a:endParaRPr lang="en-US" sz="2000" i="1" dirty="0">
              <a:solidFill>
                <a:prstClr val="black"/>
              </a:solidFill>
              <a:latin typeface="Helvetica" panose="020B0604020202020204" pitchFamily="34" charset="0"/>
              <a:cs typeface="Helvetica" panose="020B0604020202020204" pitchFamily="34" charset="0"/>
            </a:endParaRPr>
          </a:p>
        </p:txBody>
      </p:sp>
      <p:sp>
        <p:nvSpPr>
          <p:cNvPr id="10" name="Title 3"/>
          <p:cNvSpPr>
            <a:spLocks noGrp="1"/>
          </p:cNvSpPr>
          <p:nvPr>
            <p:ph type="title"/>
          </p:nvPr>
        </p:nvSpPr>
        <p:spPr>
          <a:xfrm>
            <a:off x="2963426" y="283983"/>
            <a:ext cx="5723413" cy="730642"/>
          </a:xfrm>
        </p:spPr>
        <p:txBody>
          <a:bodyPr vert="horz" lIns="91440" tIns="45720" rIns="91440" bIns="45720" rtlCol="0" anchor="ctr">
            <a:normAutofit/>
          </a:bodyPr>
          <a:lstStyle/>
          <a:p>
            <a:r>
              <a:rPr lang="en-US" sz="2000" b="1" dirty="0">
                <a:solidFill>
                  <a:srgbClr val="C00000"/>
                </a:solidFill>
              </a:rPr>
              <a:t>HITE Suffolk County Advisory Group</a:t>
            </a:r>
          </a:p>
        </p:txBody>
      </p:sp>
    </p:spTree>
    <p:extLst>
      <p:ext uri="{BB962C8B-B14F-4D97-AF65-F5344CB8AC3E}">
        <p14:creationId xmlns:p14="http://schemas.microsoft.com/office/powerpoint/2010/main" val="4284222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152400" y="1293262"/>
            <a:ext cx="8763000" cy="4108431"/>
          </a:xfrm>
        </p:spPr>
        <p:txBody>
          <a:bodyPr>
            <a:noAutofit/>
          </a:bodyPr>
          <a:lstStyle/>
          <a:p>
            <a:pPr marL="0" indent="0" algn="l">
              <a:spcAft>
                <a:spcPts val="600"/>
              </a:spcAft>
            </a:pPr>
            <a:r>
              <a:rPr lang="en-US" sz="1600" b="1" dirty="0">
                <a:latin typeface="inherit"/>
              </a:rPr>
              <a:t>DSRIP Project 2di - Implementation of Patient and Community Activation Activities to Engage, Educate and Integrate the uninsured and low/non-utilizing Medicaid populations into Community Based Care</a:t>
            </a:r>
          </a:p>
          <a:p>
            <a:pPr marL="0" indent="0" algn="l">
              <a:spcAft>
                <a:spcPts val="0"/>
              </a:spcAft>
            </a:pPr>
            <a:r>
              <a:rPr lang="en-US" sz="1500" b="1" dirty="0"/>
              <a:t>Program Overview: </a:t>
            </a:r>
          </a:p>
          <a:p>
            <a:pPr marL="571500" indent="-571500" algn="l">
              <a:spcAft>
                <a:spcPts val="0"/>
              </a:spcAft>
              <a:buFont typeface="Arial" panose="020B0604020202020204" pitchFamily="34" charset="0"/>
              <a:buChar char="•"/>
            </a:pPr>
            <a:r>
              <a:rPr lang="en-US" sz="1500" dirty="0"/>
              <a:t>The SCC’s Community Health Activation Program (DSRIP Project 2di) is a CBO-led in-reach and outreach program aimed to identify, engage, educate and integrate the uninsured and low/non-utilizing Medicaid populations into community based preventive care services</a:t>
            </a:r>
            <a:r>
              <a:rPr lang="en-US" sz="1500" b="1" dirty="0"/>
              <a:t>. </a:t>
            </a:r>
          </a:p>
          <a:p>
            <a:pPr marL="571500" indent="-571500" algn="l">
              <a:spcAft>
                <a:spcPts val="0"/>
              </a:spcAft>
              <a:buFont typeface="Arial" panose="020B0604020202020204" pitchFamily="34" charset="0"/>
              <a:buChar char="•"/>
            </a:pPr>
            <a:r>
              <a:rPr lang="en-US" sz="1500" dirty="0"/>
              <a:t>Current program model includes an in-reach and outreach model and has engaged 5 organizations to participate in community activation activities. </a:t>
            </a:r>
          </a:p>
          <a:p>
            <a:pPr marL="571500" indent="-571500" algn="l">
              <a:spcAft>
                <a:spcPts val="0"/>
              </a:spcAft>
              <a:buFont typeface="Arial" panose="020B0604020202020204" pitchFamily="34" charset="0"/>
              <a:buChar char="•"/>
            </a:pPr>
            <a:r>
              <a:rPr lang="en-US" sz="1500" dirty="0"/>
              <a:t>Measures will score the programs ability to move an individual up in Patient Activation Measurement Score annually, Reduce the number of individuals who are engaged in the programs avoidable emergency department use and number of individuals who have a PCP well visit if classified as a LU or NU of Medicaid services within past 24 months. </a:t>
            </a:r>
          </a:p>
          <a:p>
            <a:pPr marL="0" indent="0" algn="l">
              <a:spcAft>
                <a:spcPts val="0"/>
              </a:spcAft>
            </a:pPr>
            <a:r>
              <a:rPr lang="en-US" sz="1500" b="1" dirty="0"/>
              <a:t>Program Engagement: </a:t>
            </a:r>
          </a:p>
          <a:p>
            <a:pPr marL="571500" indent="-571500" algn="l">
              <a:spcAft>
                <a:spcPts val="0"/>
              </a:spcAft>
              <a:buFont typeface="Arial" panose="020B0604020202020204" pitchFamily="34" charset="0"/>
              <a:buChar char="•"/>
            </a:pPr>
            <a:r>
              <a:rPr lang="en-US" sz="1500" dirty="0"/>
              <a:t>5,900 surveys completed since January 2017 </a:t>
            </a:r>
          </a:p>
          <a:p>
            <a:pPr marL="571500" indent="-571500" algn="l">
              <a:spcAft>
                <a:spcPts val="0"/>
              </a:spcAft>
              <a:buFont typeface="Arial" panose="020B0604020202020204" pitchFamily="34" charset="0"/>
              <a:buChar char="•"/>
            </a:pPr>
            <a:r>
              <a:rPr lang="en-US" sz="1500" dirty="0"/>
              <a:t>Annual goal for DY 3 is 34,000, beginning DY4 annual goal will increase to 45,000. </a:t>
            </a:r>
          </a:p>
        </p:txBody>
      </p:sp>
      <p:sp>
        <p:nvSpPr>
          <p:cNvPr id="3" name="Text Placeholder 2"/>
          <p:cNvSpPr>
            <a:spLocks noGrp="1"/>
          </p:cNvSpPr>
          <p:nvPr>
            <p:ph type="body" sz="quarter" idx="14"/>
          </p:nvPr>
        </p:nvSpPr>
        <p:spPr/>
        <p:txBody>
          <a:bodyPr/>
          <a:lstStyle/>
          <a:p>
            <a:r>
              <a:rPr lang="en-US" dirty="0"/>
              <a:t>6</a:t>
            </a:r>
          </a:p>
        </p:txBody>
      </p:sp>
      <p:sp>
        <p:nvSpPr>
          <p:cNvPr id="4" name="Title 3"/>
          <p:cNvSpPr>
            <a:spLocks noGrp="1"/>
          </p:cNvSpPr>
          <p:nvPr>
            <p:ph type="title"/>
          </p:nvPr>
        </p:nvSpPr>
        <p:spPr>
          <a:xfrm>
            <a:off x="2933056" y="283983"/>
            <a:ext cx="5677544" cy="730642"/>
          </a:xfrm>
        </p:spPr>
        <p:txBody>
          <a:bodyPr>
            <a:noAutofit/>
          </a:bodyPr>
          <a:lstStyle/>
          <a:p>
            <a:r>
              <a:rPr lang="en-US" sz="1800" b="1" dirty="0">
                <a:solidFill>
                  <a:srgbClr val="C00000"/>
                </a:solidFill>
              </a:rPr>
              <a:t>Community health activation Program </a:t>
            </a:r>
            <a:br>
              <a:rPr lang="en-US" sz="1800" b="1" dirty="0">
                <a:solidFill>
                  <a:srgbClr val="C00000"/>
                </a:solidFill>
              </a:rPr>
            </a:br>
            <a:r>
              <a:rPr lang="en-US" sz="1800" b="1" dirty="0">
                <a:solidFill>
                  <a:srgbClr val="C00000"/>
                </a:solidFill>
              </a:rPr>
              <a:t>(CHAP) Overview</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3358" b="26161"/>
          <a:stretch/>
        </p:blipFill>
        <p:spPr>
          <a:xfrm>
            <a:off x="5023732" y="5626635"/>
            <a:ext cx="1021820" cy="67130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7830" y="5661260"/>
            <a:ext cx="554875" cy="61510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668" y="5609999"/>
            <a:ext cx="791698" cy="66631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549" y="5626635"/>
            <a:ext cx="919777" cy="64967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0916" y="5652464"/>
            <a:ext cx="809780" cy="581380"/>
          </a:xfrm>
          <a:prstGeom prst="rect">
            <a:avLst/>
          </a:prstGeom>
        </p:spPr>
      </p:pic>
    </p:spTree>
    <p:extLst>
      <p:ext uri="{BB962C8B-B14F-4D97-AF65-F5344CB8AC3E}">
        <p14:creationId xmlns:p14="http://schemas.microsoft.com/office/powerpoint/2010/main" val="3131278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381001" y="1628034"/>
            <a:ext cx="4342122" cy="4307819"/>
          </a:xfrm>
        </p:spPr>
        <p:txBody>
          <a:bodyPr>
            <a:normAutofit fontScale="47500" lnSpcReduction="20000"/>
          </a:bodyPr>
          <a:lstStyle/>
          <a:p>
            <a:pPr marL="571500" indent="-571500" algn="l">
              <a:spcAft>
                <a:spcPts val="1200"/>
              </a:spcAft>
              <a:buFont typeface="Arial" panose="020B0604020202020204" pitchFamily="34" charset="0"/>
              <a:buChar char="•"/>
            </a:pPr>
            <a:r>
              <a:rPr lang="en-US" dirty="0" smtClean="0"/>
              <a:t>We’re looking for interested community partners to join our efforts in </a:t>
            </a:r>
            <a:r>
              <a:rPr lang="en-US" b="1" dirty="0" smtClean="0"/>
              <a:t>Community &amp; Patient Activation. </a:t>
            </a:r>
          </a:p>
          <a:p>
            <a:pPr marL="571500" indent="-571500" algn="l">
              <a:spcAft>
                <a:spcPts val="1200"/>
              </a:spcAft>
              <a:buFont typeface="Arial" panose="020B0604020202020204" pitchFamily="34" charset="0"/>
              <a:buChar char="•"/>
            </a:pPr>
            <a:r>
              <a:rPr lang="en-US" dirty="0" smtClean="0"/>
              <a:t>We’re welcoming interested organizations to reach out to us directly!</a:t>
            </a:r>
          </a:p>
          <a:p>
            <a:pPr marL="571500" indent="-571500" algn="l">
              <a:spcAft>
                <a:spcPts val="1200"/>
              </a:spcAft>
              <a:buFont typeface="Arial" panose="020B0604020202020204" pitchFamily="34" charset="0"/>
              <a:buChar char="•"/>
            </a:pPr>
            <a:r>
              <a:rPr lang="en-US" b="1" dirty="0" smtClean="0"/>
              <a:t>Engagement may include: </a:t>
            </a:r>
          </a:p>
          <a:p>
            <a:pPr marL="0" indent="0" algn="l">
              <a:spcAft>
                <a:spcPts val="1200"/>
              </a:spcAft>
            </a:pPr>
            <a:r>
              <a:rPr lang="en-US" dirty="0" smtClean="0"/>
              <a:t>	1) Hosting PAM Surveyors on-site to 	engage clients as a “Survey Site”.</a:t>
            </a:r>
          </a:p>
          <a:p>
            <a:pPr marL="0" indent="0" algn="l">
              <a:spcAft>
                <a:spcPts val="1200"/>
              </a:spcAft>
            </a:pPr>
            <a:r>
              <a:rPr lang="en-US" dirty="0"/>
              <a:t>	</a:t>
            </a:r>
            <a:r>
              <a:rPr lang="en-US" dirty="0" smtClean="0"/>
              <a:t>2) Becoming a “PAM Provider” of 	Surveys for the program in Suffolk 	County. </a:t>
            </a:r>
          </a:p>
          <a:p>
            <a:pPr marL="0" indent="0" algn="l">
              <a:spcAft>
                <a:spcPts val="1200"/>
              </a:spcAft>
            </a:pPr>
            <a:r>
              <a:rPr lang="en-US" dirty="0"/>
              <a:t>	</a:t>
            </a:r>
            <a:r>
              <a:rPr lang="en-US" dirty="0" smtClean="0"/>
              <a:t>3) Becoming a “Navigation &amp; 	Coaching” provider for the Program in 	Suffolk County. </a:t>
            </a:r>
          </a:p>
          <a:p>
            <a:pPr marL="571500" indent="-571500" algn="l">
              <a:spcAft>
                <a:spcPts val="1200"/>
              </a:spcAft>
              <a:buFont typeface="Arial" panose="020B0604020202020204" pitchFamily="34" charset="0"/>
              <a:buChar char="•"/>
            </a:pPr>
            <a:endParaRPr lang="en-US" dirty="0" smtClean="0"/>
          </a:p>
        </p:txBody>
      </p:sp>
      <p:sp>
        <p:nvSpPr>
          <p:cNvPr id="3" name="Text Placeholder 2"/>
          <p:cNvSpPr>
            <a:spLocks noGrp="1"/>
          </p:cNvSpPr>
          <p:nvPr>
            <p:ph type="body" sz="quarter" idx="14"/>
          </p:nvPr>
        </p:nvSpPr>
        <p:spPr/>
        <p:txBody>
          <a:bodyPr/>
          <a:lstStyle/>
          <a:p>
            <a:r>
              <a:rPr lang="en-US" dirty="0" smtClean="0"/>
              <a:t>11</a:t>
            </a:r>
          </a:p>
        </p:txBody>
      </p:sp>
      <p:sp>
        <p:nvSpPr>
          <p:cNvPr id="4" name="Title 3"/>
          <p:cNvSpPr>
            <a:spLocks noGrp="1"/>
          </p:cNvSpPr>
          <p:nvPr>
            <p:ph type="title"/>
          </p:nvPr>
        </p:nvSpPr>
        <p:spPr>
          <a:xfrm>
            <a:off x="2979551" y="283983"/>
            <a:ext cx="5783449" cy="730642"/>
          </a:xfrm>
        </p:spPr>
        <p:txBody>
          <a:bodyPr>
            <a:noAutofit/>
          </a:bodyPr>
          <a:lstStyle/>
          <a:p>
            <a:r>
              <a:rPr lang="en-US" sz="1800" b="1" dirty="0">
                <a:solidFill>
                  <a:srgbClr val="C00000"/>
                </a:solidFill>
              </a:rPr>
              <a:t>Community Health activation Program </a:t>
            </a:r>
            <a:br>
              <a:rPr lang="en-US" sz="1800" b="1" dirty="0">
                <a:solidFill>
                  <a:srgbClr val="C00000"/>
                </a:solidFill>
              </a:rPr>
            </a:br>
            <a:r>
              <a:rPr lang="en-US" sz="1800" b="1" dirty="0">
                <a:solidFill>
                  <a:srgbClr val="C00000"/>
                </a:solidFill>
              </a:rPr>
              <a:t>Development plan &amp; Call for engagement</a:t>
            </a:r>
          </a:p>
        </p:txBody>
      </p:sp>
      <p:sp>
        <p:nvSpPr>
          <p:cNvPr id="5" name="Rectangle 4"/>
          <p:cNvSpPr/>
          <p:nvPr/>
        </p:nvSpPr>
        <p:spPr>
          <a:xfrm>
            <a:off x="4804476" y="1520979"/>
            <a:ext cx="3577523" cy="2862322"/>
          </a:xfrm>
          <a:prstGeom prst="rect">
            <a:avLst/>
          </a:prstGeom>
        </p:spPr>
        <p:txBody>
          <a:bodyPr wrap="square">
            <a:spAutoFit/>
          </a:bodyPr>
          <a:lstStyle/>
          <a:p>
            <a:pPr algn="ctr" defTabSz="457200" fontAlgn="base"/>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Program Representative:</a:t>
            </a:r>
          </a:p>
          <a:p>
            <a:pPr algn="ctr" defTabSz="457200" fontAlgn="base"/>
            <a:endParaRPr lang="en-US"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ctr" defTabSz="457200" fontAlgn="base"/>
            <a:r>
              <a:rPr lang="en-US" b="1" dirty="0">
                <a:solidFill>
                  <a:srgbClr val="C00000"/>
                </a:solidFill>
                <a:latin typeface="Arial" panose="020B0604020202020204" pitchFamily="34" charset="0"/>
                <a:ea typeface="Calibri" panose="020F0502020204030204" pitchFamily="34" charset="0"/>
                <a:cs typeface="Arial" panose="020B0604020202020204" pitchFamily="34" charset="0"/>
              </a:rPr>
              <a:t>Amanda Chirco, </a:t>
            </a:r>
            <a:r>
              <a:rPr lang="en-US" b="1" dirty="0" err="1">
                <a:solidFill>
                  <a:srgbClr val="C00000"/>
                </a:solidFill>
                <a:latin typeface="Arial" panose="020B0604020202020204" pitchFamily="34" charset="0"/>
                <a:ea typeface="Calibri" panose="020F0502020204030204" pitchFamily="34" charset="0"/>
                <a:cs typeface="Arial" panose="020B0604020202020204" pitchFamily="34" charset="0"/>
              </a:rPr>
              <a:t>M.Ed</a:t>
            </a:r>
            <a:endParaRPr lang="en-US"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gn="ctr" defTabSz="457200" fontAlgn="base"/>
            <a:r>
              <a:rPr lang="en-US" b="1" i="1" dirty="0">
                <a:solidFill>
                  <a:prstClr val="black"/>
                </a:solidFill>
                <a:latin typeface="Arial" panose="020B0604020202020204" pitchFamily="34" charset="0"/>
                <a:ea typeface="Calibri" panose="020F0502020204030204" pitchFamily="34" charset="0"/>
                <a:cs typeface="Arial" panose="020B0604020202020204" pitchFamily="34" charset="0"/>
              </a:rPr>
              <a:t>Project Manager, </a:t>
            </a:r>
          </a:p>
          <a:p>
            <a:pPr algn="ctr" defTabSz="457200" fontAlgn="base"/>
            <a:r>
              <a:rPr lang="en-US" b="1" i="1" dirty="0">
                <a:solidFill>
                  <a:prstClr val="black"/>
                </a:solidFill>
                <a:latin typeface="Arial" panose="020B0604020202020204" pitchFamily="34" charset="0"/>
                <a:ea typeface="Calibri" panose="020F0502020204030204" pitchFamily="34" charset="0"/>
                <a:cs typeface="Arial" panose="020B0604020202020204" pitchFamily="34" charset="0"/>
              </a:rPr>
              <a:t>Community Health Initiatives</a:t>
            </a:r>
            <a:endParaRPr lang="en-US"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defTabSz="457200" fontAlgn="base"/>
            <a:r>
              <a:rPr lang="en-US" b="1" dirty="0">
                <a:solidFill>
                  <a:prstClr val="black"/>
                </a:solidFill>
                <a:latin typeface="Arial" panose="020B0604020202020204" pitchFamily="34" charset="0"/>
                <a:ea typeface="Calibri" panose="020F0502020204030204" pitchFamily="34" charset="0"/>
                <a:cs typeface="Arial" panose="020B0604020202020204" pitchFamily="34" charset="0"/>
              </a:rPr>
              <a:t>Suffolk Care Collaborative</a:t>
            </a:r>
          </a:p>
          <a:p>
            <a:pPr algn="ctr" defTabSz="457200" fontAlgn="base"/>
            <a:r>
              <a:rPr lang="en-US" b="1" u="sng" dirty="0">
                <a:solidFill>
                  <a:prstClr val="black"/>
                </a:solidFill>
                <a:latin typeface="Arial" panose="020B0604020202020204" pitchFamily="34" charset="0"/>
                <a:ea typeface="Calibri" panose="020F0502020204030204" pitchFamily="34" charset="0"/>
                <a:cs typeface="Arial" panose="020B0604020202020204" pitchFamily="34" charset="0"/>
                <a:hlinkClick r:id="rId2"/>
              </a:rPr>
              <a:t>Amanda.Chirco@stonybrookmedicine.edu</a:t>
            </a:r>
            <a:endParaRPr lang="en-US"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ctr" defTabSz="457200" fontAlgn="base"/>
            <a:r>
              <a:rPr lang="en-US" b="1" dirty="0">
                <a:solidFill>
                  <a:prstClr val="black"/>
                </a:solidFill>
                <a:latin typeface="Arial" panose="020B0604020202020204" pitchFamily="34" charset="0"/>
                <a:ea typeface="Calibri" panose="020F0502020204030204" pitchFamily="34" charset="0"/>
                <a:cs typeface="Arial" panose="020B0604020202020204" pitchFamily="34" charset="0"/>
              </a:rPr>
              <a:t>Office Phone: 631-638-1774</a:t>
            </a:r>
          </a:p>
          <a:p>
            <a:pPr algn="ctr" defTabSz="457200" fontAlgn="base"/>
            <a:r>
              <a:rPr lang="en-US" b="1" dirty="0">
                <a:solidFill>
                  <a:prstClr val="black"/>
                </a:solidFill>
                <a:latin typeface="Arial" panose="020B0604020202020204" pitchFamily="34" charset="0"/>
                <a:ea typeface="Calibri" panose="020F0502020204030204" pitchFamily="34" charset="0"/>
                <a:cs typeface="Arial" panose="020B0604020202020204" pitchFamily="34" charset="0"/>
              </a:rPr>
              <a:t>Fax: 631-638-1009</a:t>
            </a:r>
          </a:p>
        </p:txBody>
      </p:sp>
    </p:spTree>
    <p:extLst>
      <p:ext uri="{BB962C8B-B14F-4D97-AF65-F5344CB8AC3E}">
        <p14:creationId xmlns:p14="http://schemas.microsoft.com/office/powerpoint/2010/main" val="470625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2103121"/>
            <a:ext cx="4876801" cy="1898429"/>
          </a:xfrm>
        </p:spPr>
        <p:txBody>
          <a:bodyPr/>
          <a:lstStyle/>
          <a:p>
            <a:pPr algn="ctr"/>
            <a:r>
              <a:rPr lang="en-US" dirty="0" smtClean="0"/>
              <a:t/>
            </a:r>
            <a:br>
              <a:rPr lang="en-US" dirty="0" smtClean="0"/>
            </a:br>
            <a:r>
              <a:rPr lang="en-US" sz="4000" dirty="0" smtClean="0">
                <a:solidFill>
                  <a:schemeClr val="tx1">
                    <a:lumMod val="50000"/>
                  </a:schemeClr>
                </a:solidFill>
              </a:rPr>
              <a:t>Northwell Health </a:t>
            </a:r>
            <a:br>
              <a:rPr lang="en-US" sz="4000" dirty="0" smtClean="0">
                <a:solidFill>
                  <a:schemeClr val="tx1">
                    <a:lumMod val="50000"/>
                  </a:schemeClr>
                </a:solidFill>
              </a:rPr>
            </a:br>
            <a:r>
              <a:rPr lang="en-US" sz="4000" dirty="0" smtClean="0">
                <a:solidFill>
                  <a:schemeClr val="tx1">
                    <a:lumMod val="50000"/>
                  </a:schemeClr>
                </a:solidFill>
              </a:rPr>
              <a:t>CBO Engagement</a:t>
            </a:r>
            <a:endParaRPr lang="en-US" sz="4000" dirty="0">
              <a:solidFill>
                <a:schemeClr val="tx1">
                  <a:lumMod val="50000"/>
                </a:schemeClr>
              </a:solidFill>
            </a:endParaRPr>
          </a:p>
        </p:txBody>
      </p:sp>
      <p:sp>
        <p:nvSpPr>
          <p:cNvPr id="3" name="Slide Number Placeholder 2"/>
          <p:cNvSpPr>
            <a:spLocks noGrp="1"/>
          </p:cNvSpPr>
          <p:nvPr>
            <p:ph type="sldNum" sz="quarter" idx="11"/>
          </p:nvPr>
        </p:nvSpPr>
        <p:spPr/>
        <p:txBody>
          <a:bodyPr/>
          <a:lstStyle/>
          <a:p>
            <a:fld id="{67E8F01B-4D16-4C04-B222-F9B85E7CE37F}" type="slidenum">
              <a:rPr lang="en-US" smtClean="0">
                <a:solidFill>
                  <a:srgbClr val="53565A"/>
                </a:solidFill>
              </a:rPr>
              <a:pPr/>
              <a:t>15</a:t>
            </a:fld>
            <a:endParaRPr lang="en-US" dirty="0">
              <a:solidFill>
                <a:srgbClr val="53565A"/>
              </a:solidFill>
            </a:endParaRPr>
          </a:p>
        </p:txBody>
      </p:sp>
      <p:sp>
        <p:nvSpPr>
          <p:cNvPr id="4" name="TextBox 3"/>
          <p:cNvSpPr txBox="1"/>
          <p:nvPr/>
        </p:nvSpPr>
        <p:spPr>
          <a:xfrm>
            <a:off x="4800600" y="4038600"/>
            <a:ext cx="2956259" cy="1292662"/>
          </a:xfrm>
          <a:prstGeom prst="rect">
            <a:avLst/>
          </a:prstGeom>
          <a:noFill/>
        </p:spPr>
        <p:txBody>
          <a:bodyPr wrap="none" rtlCol="0">
            <a:spAutoFit/>
          </a:bodyPr>
          <a:lstStyle/>
          <a:p>
            <a:pPr fontAlgn="base">
              <a:spcBef>
                <a:spcPct val="0"/>
              </a:spcBef>
              <a:spcAft>
                <a:spcPct val="0"/>
              </a:spcAft>
            </a:pPr>
            <a:r>
              <a:rPr lang="en-US" sz="2400" dirty="0" smtClean="0">
                <a:solidFill>
                  <a:srgbClr val="53565A"/>
                </a:solidFill>
                <a:latin typeface="Arial" charset="0"/>
                <a:ea typeface="ＭＳ Ｐゴシック" pitchFamily="-110" charset="-128"/>
              </a:rPr>
              <a:t>Jessica Byrne, MPH</a:t>
            </a:r>
            <a:endParaRPr lang="en-US" sz="2400" dirty="0">
              <a:solidFill>
                <a:srgbClr val="53565A"/>
              </a:solidFill>
              <a:latin typeface="Arial" charset="0"/>
              <a:ea typeface="ＭＳ Ｐゴシック" pitchFamily="-110" charset="-128"/>
            </a:endParaRPr>
          </a:p>
          <a:p>
            <a:pPr fontAlgn="base">
              <a:spcBef>
                <a:spcPct val="0"/>
              </a:spcBef>
              <a:spcAft>
                <a:spcPct val="0"/>
              </a:spcAft>
            </a:pPr>
            <a:r>
              <a:rPr lang="en-US" dirty="0" smtClean="0">
                <a:solidFill>
                  <a:srgbClr val="53565A"/>
                </a:solidFill>
                <a:latin typeface="Arial" charset="0"/>
                <a:ea typeface="ＭＳ Ｐゴシック" pitchFamily="-110" charset="-128"/>
              </a:rPr>
              <a:t>Project Manager</a:t>
            </a:r>
            <a:endParaRPr lang="en-US" dirty="0">
              <a:solidFill>
                <a:srgbClr val="53565A"/>
              </a:solidFill>
              <a:latin typeface="Arial" charset="0"/>
              <a:ea typeface="ＭＳ Ｐゴシック" pitchFamily="-110" charset="-128"/>
            </a:endParaRPr>
          </a:p>
          <a:p>
            <a:pPr fontAlgn="base">
              <a:spcBef>
                <a:spcPct val="0"/>
              </a:spcBef>
              <a:spcAft>
                <a:spcPct val="0"/>
              </a:spcAft>
            </a:pPr>
            <a:r>
              <a:rPr lang="en-US" dirty="0" smtClean="0">
                <a:solidFill>
                  <a:srgbClr val="53565A"/>
                </a:solidFill>
                <a:latin typeface="Arial" charset="0"/>
                <a:ea typeface="ＭＳ Ｐゴシック" pitchFamily="-110" charset="-128"/>
              </a:rPr>
              <a:t>Northwell </a:t>
            </a:r>
            <a:r>
              <a:rPr lang="en-US" dirty="0">
                <a:solidFill>
                  <a:srgbClr val="53565A"/>
                </a:solidFill>
                <a:latin typeface="Arial" charset="0"/>
                <a:ea typeface="ＭＳ Ｐゴシック" pitchFamily="-110" charset="-128"/>
              </a:rPr>
              <a:t>Health Solutions </a:t>
            </a:r>
          </a:p>
          <a:p>
            <a:pPr fontAlgn="base">
              <a:spcBef>
                <a:spcPct val="0"/>
              </a:spcBef>
              <a:spcAft>
                <a:spcPct val="0"/>
              </a:spcAft>
            </a:pPr>
            <a:r>
              <a:rPr lang="en-US" dirty="0" smtClean="0">
                <a:solidFill>
                  <a:srgbClr val="53565A"/>
                </a:solidFill>
                <a:latin typeface="Arial" charset="0"/>
                <a:ea typeface="ＭＳ Ｐゴシック" pitchFamily="-110" charset="-128"/>
                <a:hlinkClick r:id="rId2"/>
              </a:rPr>
              <a:t>jbyrne3@northwell.edu</a:t>
            </a:r>
            <a:r>
              <a:rPr lang="en-US" dirty="0" smtClean="0">
                <a:solidFill>
                  <a:srgbClr val="53565A"/>
                </a:solidFill>
                <a:latin typeface="Arial" charset="0"/>
                <a:ea typeface="ＭＳ Ｐゴシック" pitchFamily="-110" charset="-128"/>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a “Hot Spot”</a:t>
            </a:r>
            <a:endParaRPr lang="en-US" dirty="0"/>
          </a:p>
        </p:txBody>
      </p:sp>
      <p:sp>
        <p:nvSpPr>
          <p:cNvPr id="4" name="Slide Number Placeholder 3"/>
          <p:cNvSpPr>
            <a:spLocks noGrp="1"/>
          </p:cNvSpPr>
          <p:nvPr>
            <p:ph type="sldNum" sz="quarter" idx="11"/>
          </p:nvPr>
        </p:nvSpPr>
        <p:spPr/>
        <p:txBody>
          <a:bodyPr/>
          <a:lstStyle/>
          <a:p>
            <a:fld id="{67E8F01B-4D16-4C04-B222-F9B85E7CE37F}" type="slidenum">
              <a:rPr lang="en-US" smtClean="0">
                <a:solidFill>
                  <a:srgbClr val="53565A"/>
                </a:solidFill>
              </a:rPr>
              <a:pPr/>
              <a:t>16</a:t>
            </a:fld>
            <a:endParaRPr lang="en-US" dirty="0">
              <a:solidFill>
                <a:srgbClr val="53565A"/>
              </a:solidFill>
            </a:endParaRPr>
          </a:p>
        </p:txBody>
      </p:sp>
      <p:graphicFrame>
        <p:nvGraphicFramePr>
          <p:cNvPr id="5" name="Diagram 4"/>
          <p:cNvGraphicFramePr/>
          <p:nvPr>
            <p:extLst>
              <p:ext uri="{D42A27DB-BD31-4B8C-83A1-F6EECF244321}">
                <p14:modId xmlns:p14="http://schemas.microsoft.com/office/powerpoint/2010/main" val="2320914092"/>
              </p:ext>
            </p:extLst>
          </p:nvPr>
        </p:nvGraphicFramePr>
        <p:xfrm>
          <a:off x="457200" y="1066800"/>
          <a:ext cx="82296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30" name="Picture 6" descr="C:\Users\jbyrne3\AppData\Local\Microsoft\Windows\Temporary Internet Files\Content.IE5\VUG0O4PU\er23[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400" y="1371600"/>
            <a:ext cx="1669424" cy="61524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jbyrne3\AppData\Local\Microsoft\Windows\Temporary Internet Files\Content.IE5\98G84AXB\thNXG353DI[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2590800"/>
            <a:ext cx="1669424"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jbyrne3\AppData\Local\Microsoft\Windows\Temporary Internet Files\Content.IE5\98G84AXB\MDP_paperdoll[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3886200"/>
            <a:ext cx="1669424" cy="99441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jbyrne3\AppData\Local\Microsoft\Windows\Temporary Internet Files\Content.IE5\A8RJ170G\pic-18[1].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5257799"/>
            <a:ext cx="1669425" cy="1039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185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Point/North Flushing</a:t>
            </a:r>
            <a:endParaRPr lang="en-US" dirty="0"/>
          </a:p>
        </p:txBody>
      </p:sp>
      <p:sp>
        <p:nvSpPr>
          <p:cNvPr id="5" name="Rectangle 4"/>
          <p:cNvSpPr/>
          <p:nvPr/>
        </p:nvSpPr>
        <p:spPr>
          <a:xfrm>
            <a:off x="5791201" y="2549106"/>
            <a:ext cx="685800" cy="117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Parsons Blvd.</a:t>
            </a:r>
            <a:endParaRPr lang="en-US" sz="700" dirty="0">
              <a:solidFill>
                <a:srgbClr val="53565A"/>
              </a:solidFill>
            </a:endParaRPr>
          </a:p>
        </p:txBody>
      </p:sp>
      <p:sp>
        <p:nvSpPr>
          <p:cNvPr id="6" name="Rectangle 5"/>
          <p:cNvSpPr/>
          <p:nvPr/>
        </p:nvSpPr>
        <p:spPr>
          <a:xfrm>
            <a:off x="5772511" y="4038600"/>
            <a:ext cx="685800" cy="1187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Parsons Blvd.</a:t>
            </a:r>
            <a:endParaRPr lang="en-US" sz="700" dirty="0">
              <a:solidFill>
                <a:srgbClr val="53565A"/>
              </a:solidFill>
            </a:endParaRPr>
          </a:p>
        </p:txBody>
      </p:sp>
      <p:sp>
        <p:nvSpPr>
          <p:cNvPr id="7" name="Rectangle 6"/>
          <p:cNvSpPr/>
          <p:nvPr/>
        </p:nvSpPr>
        <p:spPr>
          <a:xfrm>
            <a:off x="5582011" y="3276601"/>
            <a:ext cx="533400" cy="117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Union St.</a:t>
            </a:r>
            <a:endParaRPr lang="en-US" sz="700" dirty="0">
              <a:solidFill>
                <a:srgbClr val="53565A"/>
              </a:solidFill>
            </a:endParaRPr>
          </a:p>
        </p:txBody>
      </p:sp>
      <p:sp>
        <p:nvSpPr>
          <p:cNvPr id="8" name="Rectangle 7"/>
          <p:cNvSpPr/>
          <p:nvPr/>
        </p:nvSpPr>
        <p:spPr>
          <a:xfrm rot="21346899">
            <a:off x="6178905" y="4445283"/>
            <a:ext cx="590189" cy="105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35</a:t>
            </a:r>
            <a:r>
              <a:rPr lang="en-US" sz="700" baseline="30000" dirty="0" smtClean="0">
                <a:solidFill>
                  <a:srgbClr val="53565A"/>
                </a:solidFill>
              </a:rPr>
              <a:t>th</a:t>
            </a:r>
            <a:r>
              <a:rPr lang="en-US" sz="700" dirty="0" smtClean="0">
                <a:solidFill>
                  <a:srgbClr val="53565A"/>
                </a:solidFill>
              </a:rPr>
              <a:t> Ave.</a:t>
            </a:r>
            <a:endParaRPr lang="en-US" sz="700" dirty="0">
              <a:solidFill>
                <a:srgbClr val="53565A"/>
              </a:solidFill>
            </a:endParaRPr>
          </a:p>
        </p:txBody>
      </p:sp>
      <p:sp>
        <p:nvSpPr>
          <p:cNvPr id="9" name="Rectangle 8"/>
          <p:cNvSpPr/>
          <p:nvPr/>
        </p:nvSpPr>
        <p:spPr>
          <a:xfrm rot="21383820">
            <a:off x="6710999" y="4825874"/>
            <a:ext cx="517399" cy="117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149</a:t>
            </a:r>
            <a:r>
              <a:rPr lang="en-US" sz="700" baseline="30000" dirty="0" smtClean="0">
                <a:solidFill>
                  <a:srgbClr val="53565A"/>
                </a:solidFill>
              </a:rPr>
              <a:t>th</a:t>
            </a:r>
            <a:r>
              <a:rPr lang="en-US" sz="700" dirty="0" smtClean="0">
                <a:solidFill>
                  <a:srgbClr val="53565A"/>
                </a:solidFill>
              </a:rPr>
              <a:t> St.</a:t>
            </a:r>
            <a:endParaRPr lang="en-US" sz="700" dirty="0">
              <a:solidFill>
                <a:srgbClr val="53565A"/>
              </a:solidFill>
            </a:endParaRPr>
          </a:p>
        </p:txBody>
      </p:sp>
      <p:sp>
        <p:nvSpPr>
          <p:cNvPr id="10" name="Rectangle 9"/>
          <p:cNvSpPr/>
          <p:nvPr/>
        </p:nvSpPr>
        <p:spPr>
          <a:xfrm>
            <a:off x="6508633" y="5368506"/>
            <a:ext cx="685800" cy="117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Sanford Ave.</a:t>
            </a:r>
            <a:endParaRPr lang="en-US" sz="700" dirty="0">
              <a:solidFill>
                <a:srgbClr val="53565A"/>
              </a:solidFill>
            </a:endParaRPr>
          </a:p>
        </p:txBody>
      </p:sp>
      <p:sp>
        <p:nvSpPr>
          <p:cNvPr id="11" name="Rectangle 10"/>
          <p:cNvSpPr/>
          <p:nvPr/>
        </p:nvSpPr>
        <p:spPr>
          <a:xfrm>
            <a:off x="5879421" y="5077572"/>
            <a:ext cx="685800" cy="117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Parsons Blvd.</a:t>
            </a:r>
            <a:endParaRPr lang="en-US" sz="700" dirty="0">
              <a:solidFill>
                <a:srgbClr val="53565A"/>
              </a:solidFill>
            </a:endParaRPr>
          </a:p>
        </p:txBody>
      </p:sp>
      <p:sp>
        <p:nvSpPr>
          <p:cNvPr id="12" name="Rectangle 11"/>
          <p:cNvSpPr/>
          <p:nvPr/>
        </p:nvSpPr>
        <p:spPr>
          <a:xfrm>
            <a:off x="4947051" y="4157310"/>
            <a:ext cx="539349" cy="117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Linden Pl.</a:t>
            </a:r>
            <a:endParaRPr lang="en-US" sz="700" dirty="0">
              <a:solidFill>
                <a:srgbClr val="53565A"/>
              </a:solidFill>
            </a:endParaRPr>
          </a:p>
        </p:txBody>
      </p:sp>
      <p:sp>
        <p:nvSpPr>
          <p:cNvPr id="13" name="Rectangle 12"/>
          <p:cNvSpPr/>
          <p:nvPr/>
        </p:nvSpPr>
        <p:spPr>
          <a:xfrm>
            <a:off x="4267200" y="3962400"/>
            <a:ext cx="797125"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Whitestone </a:t>
            </a:r>
            <a:r>
              <a:rPr lang="en-US" sz="700" dirty="0" err="1" smtClean="0">
                <a:solidFill>
                  <a:srgbClr val="53565A"/>
                </a:solidFill>
              </a:rPr>
              <a:t>Expy</a:t>
            </a:r>
            <a:endParaRPr lang="en-US" sz="700" dirty="0">
              <a:solidFill>
                <a:srgbClr val="53565A"/>
              </a:solidFill>
            </a:endParaRPr>
          </a:p>
        </p:txBody>
      </p:sp>
      <p:sp>
        <p:nvSpPr>
          <p:cNvPr id="14" name="Rectangle 13"/>
          <p:cNvSpPr/>
          <p:nvPr/>
        </p:nvSpPr>
        <p:spPr>
          <a:xfrm>
            <a:off x="4805626" y="2073425"/>
            <a:ext cx="517399" cy="212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20</a:t>
            </a:r>
            <a:r>
              <a:rPr lang="en-US" sz="700" baseline="30000" dirty="0" smtClean="0">
                <a:solidFill>
                  <a:srgbClr val="53565A"/>
                </a:solidFill>
              </a:rPr>
              <a:t>th</a:t>
            </a:r>
            <a:r>
              <a:rPr lang="en-US" sz="700" dirty="0" smtClean="0">
                <a:solidFill>
                  <a:srgbClr val="53565A"/>
                </a:solidFill>
              </a:rPr>
              <a:t> Ave.</a:t>
            </a:r>
            <a:endParaRPr lang="en-US" sz="700" dirty="0">
              <a:solidFill>
                <a:srgbClr val="53565A"/>
              </a:solidFill>
            </a:endParaRPr>
          </a:p>
        </p:txBody>
      </p:sp>
      <p:sp>
        <p:nvSpPr>
          <p:cNvPr id="15" name="Rectangle 14"/>
          <p:cNvSpPr/>
          <p:nvPr/>
        </p:nvSpPr>
        <p:spPr>
          <a:xfrm>
            <a:off x="3505200" y="2309214"/>
            <a:ext cx="517399" cy="23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127</a:t>
            </a:r>
            <a:r>
              <a:rPr lang="en-US" sz="700" baseline="30000" dirty="0" smtClean="0">
                <a:solidFill>
                  <a:srgbClr val="53565A"/>
                </a:solidFill>
              </a:rPr>
              <a:t>th</a:t>
            </a:r>
            <a:r>
              <a:rPr lang="en-US" sz="700" dirty="0" smtClean="0">
                <a:solidFill>
                  <a:srgbClr val="53565A"/>
                </a:solidFill>
              </a:rPr>
              <a:t> St.</a:t>
            </a:r>
            <a:endParaRPr lang="en-US" sz="700" dirty="0">
              <a:solidFill>
                <a:srgbClr val="53565A"/>
              </a:solidFill>
            </a:endParaRPr>
          </a:p>
        </p:txBody>
      </p:sp>
      <p:pic>
        <p:nvPicPr>
          <p:cNvPr id="1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4975" y="1438275"/>
            <a:ext cx="5734050"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54582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Point/North Flushing</a:t>
            </a:r>
          </a:p>
        </p:txBody>
      </p:sp>
      <p:sp>
        <p:nvSpPr>
          <p:cNvPr id="3" name="Content Placeholder 2"/>
          <p:cNvSpPr>
            <a:spLocks noGrp="1"/>
          </p:cNvSpPr>
          <p:nvPr>
            <p:ph idx="1"/>
          </p:nvPr>
        </p:nvSpPr>
        <p:spPr>
          <a:xfrm>
            <a:off x="457200" y="1143000"/>
            <a:ext cx="8229600" cy="4267200"/>
          </a:xfrm>
        </p:spPr>
        <p:txBody>
          <a:bodyPr/>
          <a:lstStyle/>
          <a:p>
            <a:r>
              <a:rPr lang="en-US" sz="2000" i="1" dirty="0"/>
              <a:t>College Point/North Flushing is an area that </a:t>
            </a:r>
            <a:r>
              <a:rPr lang="en-US" sz="2000" i="1" dirty="0" smtClean="0"/>
              <a:t>has:</a:t>
            </a:r>
          </a:p>
          <a:p>
            <a:pPr marL="285750" indent="-285750">
              <a:buFont typeface="Arial" panose="020B0604020202020204" pitchFamily="34" charset="0"/>
              <a:buChar char="•"/>
            </a:pPr>
            <a:r>
              <a:rPr lang="en-US" dirty="0" smtClean="0"/>
              <a:t> </a:t>
            </a:r>
            <a:r>
              <a:rPr lang="en-US" dirty="0"/>
              <a:t>11,139 Medicaid recipients </a:t>
            </a:r>
            <a:endParaRPr lang="en-US" dirty="0" smtClean="0"/>
          </a:p>
          <a:p>
            <a:pPr marL="285750" indent="-285750">
              <a:buFont typeface="Arial" panose="020B0604020202020204" pitchFamily="34" charset="0"/>
              <a:buChar char="•"/>
            </a:pPr>
            <a:r>
              <a:rPr lang="en-US" dirty="0" smtClean="0"/>
              <a:t>30% of Beneficiaries have increased </a:t>
            </a:r>
            <a:r>
              <a:rPr lang="en-US" dirty="0"/>
              <a:t>rates of Overall Composite, Acute and Respiratory PQIs. </a:t>
            </a:r>
            <a:endParaRPr lang="en-US" dirty="0" smtClean="0"/>
          </a:p>
          <a:p>
            <a:pPr marL="285750" indent="-285750">
              <a:buFont typeface="Arial" panose="020B0604020202020204" pitchFamily="34" charset="0"/>
              <a:buChar char="•"/>
            </a:pPr>
            <a:r>
              <a:rPr lang="en-US" dirty="0" smtClean="0"/>
              <a:t>It </a:t>
            </a:r>
            <a:r>
              <a:rPr lang="en-US" dirty="0"/>
              <a:t>is also an area of increased smoking rates above the NYC average rate. </a:t>
            </a:r>
            <a:endParaRPr lang="en-US" dirty="0" smtClean="0"/>
          </a:p>
          <a:p>
            <a:pPr marL="285750" indent="-285750">
              <a:buFont typeface="Arial" panose="020B0604020202020204" pitchFamily="34" charset="0"/>
              <a:buChar char="•"/>
            </a:pPr>
            <a:r>
              <a:rPr lang="en-US" dirty="0" smtClean="0"/>
              <a:t>The </a:t>
            </a:r>
            <a:r>
              <a:rPr lang="en-US" dirty="0"/>
              <a:t>poverty rate (22%) is above the Queens average of 16</a:t>
            </a:r>
            <a:r>
              <a:rPr lang="en-US" dirty="0" smtClean="0"/>
              <a:t>%.</a:t>
            </a:r>
          </a:p>
          <a:p>
            <a:pPr marL="285750" indent="-285750">
              <a:buFont typeface="Arial" panose="020B0604020202020204" pitchFamily="34" charset="0"/>
              <a:buChar char="•"/>
            </a:pPr>
            <a:r>
              <a:rPr lang="en-US" dirty="0" smtClean="0"/>
              <a:t>The </a:t>
            </a:r>
            <a:r>
              <a:rPr lang="en-US" dirty="0"/>
              <a:t>area has a large foreign born population (64%) with 80% of the population speaking a second language. </a:t>
            </a:r>
            <a:endParaRPr lang="en-US" dirty="0" smtClean="0"/>
          </a:p>
          <a:p>
            <a:pPr marL="285750" indent="-285750">
              <a:buFont typeface="Arial" panose="020B0604020202020204" pitchFamily="34" charset="0"/>
              <a:buChar char="•"/>
            </a:pPr>
            <a:r>
              <a:rPr lang="en-US" dirty="0" smtClean="0"/>
              <a:t>Eastern </a:t>
            </a:r>
            <a:r>
              <a:rPr lang="en-US" dirty="0"/>
              <a:t>Asia represents the largest foreign born group composed of individuals from China and Korea. South America is the second largest group composed of individuals from Colombia, Ecuador and Peru. </a:t>
            </a:r>
            <a:endParaRPr lang="en-US" dirty="0" smtClean="0"/>
          </a:p>
          <a:p>
            <a:pPr marL="285750" indent="-285750">
              <a:buFont typeface="Arial" panose="020B0604020202020204" pitchFamily="34" charset="0"/>
              <a:buChar char="•"/>
            </a:pPr>
            <a:r>
              <a:rPr lang="en-US" dirty="0" smtClean="0"/>
              <a:t>The </a:t>
            </a:r>
            <a:r>
              <a:rPr lang="en-US" dirty="0"/>
              <a:t>top 5 languages spoken other than English in descending order are Chinese (34%), Spanish (18%), Korean (15%) other Indic (2%) and other Indo (1%). </a:t>
            </a:r>
          </a:p>
          <a:p>
            <a:endParaRPr lang="en-US" dirty="0"/>
          </a:p>
        </p:txBody>
      </p:sp>
      <p:sp>
        <p:nvSpPr>
          <p:cNvPr id="4" name="Slide Number Placeholder 3"/>
          <p:cNvSpPr>
            <a:spLocks noGrp="1"/>
          </p:cNvSpPr>
          <p:nvPr>
            <p:ph type="sldNum" sz="quarter" idx="11"/>
          </p:nvPr>
        </p:nvSpPr>
        <p:spPr/>
        <p:txBody>
          <a:bodyPr/>
          <a:lstStyle/>
          <a:p>
            <a:fld id="{67E8F01B-4D16-4C04-B222-F9B85E7CE37F}" type="slidenum">
              <a:rPr lang="en-US" smtClean="0">
                <a:solidFill>
                  <a:srgbClr val="53565A"/>
                </a:solidFill>
              </a:rPr>
              <a:pPr/>
              <a:t>18</a:t>
            </a:fld>
            <a:endParaRPr lang="en-US" dirty="0">
              <a:solidFill>
                <a:srgbClr val="53565A"/>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105400"/>
            <a:ext cx="4469969" cy="1656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759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Flushing</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580958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19600" y="2265871"/>
            <a:ext cx="762000" cy="23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Roosevelt Ave.</a:t>
            </a:r>
            <a:endParaRPr lang="en-US" sz="700" dirty="0">
              <a:solidFill>
                <a:srgbClr val="53565A"/>
              </a:solidFill>
            </a:endParaRPr>
          </a:p>
        </p:txBody>
      </p:sp>
      <p:sp>
        <p:nvSpPr>
          <p:cNvPr id="6" name="Rectangle 5"/>
          <p:cNvSpPr/>
          <p:nvPr/>
        </p:nvSpPr>
        <p:spPr>
          <a:xfrm>
            <a:off x="5410200" y="2265872"/>
            <a:ext cx="762000" cy="23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Parsons Blvd.</a:t>
            </a:r>
            <a:endParaRPr lang="en-US" sz="700" dirty="0">
              <a:solidFill>
                <a:srgbClr val="53565A"/>
              </a:solidFill>
            </a:endParaRPr>
          </a:p>
        </p:txBody>
      </p:sp>
      <p:sp>
        <p:nvSpPr>
          <p:cNvPr id="7" name="Rectangle 6"/>
          <p:cNvSpPr/>
          <p:nvPr/>
        </p:nvSpPr>
        <p:spPr>
          <a:xfrm>
            <a:off x="5943600" y="4191000"/>
            <a:ext cx="533400" cy="117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45</a:t>
            </a:r>
            <a:r>
              <a:rPr lang="en-US" sz="700" baseline="30000" dirty="0" smtClean="0">
                <a:solidFill>
                  <a:srgbClr val="53565A"/>
                </a:solidFill>
              </a:rPr>
              <a:t>th</a:t>
            </a:r>
            <a:r>
              <a:rPr lang="en-US" sz="700" dirty="0" smtClean="0">
                <a:solidFill>
                  <a:srgbClr val="53565A"/>
                </a:solidFill>
              </a:rPr>
              <a:t> Ave.</a:t>
            </a:r>
            <a:endParaRPr lang="en-US" sz="700" dirty="0">
              <a:solidFill>
                <a:srgbClr val="53565A"/>
              </a:solidFill>
            </a:endParaRPr>
          </a:p>
        </p:txBody>
      </p:sp>
      <p:sp>
        <p:nvSpPr>
          <p:cNvPr id="8" name="Rectangle 7"/>
          <p:cNvSpPr/>
          <p:nvPr/>
        </p:nvSpPr>
        <p:spPr>
          <a:xfrm>
            <a:off x="5029200" y="4468483"/>
            <a:ext cx="619664" cy="117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Elder Ave.</a:t>
            </a:r>
            <a:endParaRPr lang="en-US" sz="700" dirty="0">
              <a:solidFill>
                <a:srgbClr val="53565A"/>
              </a:solidFill>
            </a:endParaRPr>
          </a:p>
        </p:txBody>
      </p:sp>
      <p:sp>
        <p:nvSpPr>
          <p:cNvPr id="9" name="Rectangle 8"/>
          <p:cNvSpPr/>
          <p:nvPr/>
        </p:nvSpPr>
        <p:spPr>
          <a:xfrm>
            <a:off x="4109768" y="5139905"/>
            <a:ext cx="619664" cy="117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Elder Ave.</a:t>
            </a:r>
            <a:endParaRPr lang="en-US" sz="700" dirty="0">
              <a:solidFill>
                <a:srgbClr val="53565A"/>
              </a:solidFill>
            </a:endParaRPr>
          </a:p>
        </p:txBody>
      </p:sp>
      <p:sp>
        <p:nvSpPr>
          <p:cNvPr id="10" name="Rectangle 9"/>
          <p:cNvSpPr/>
          <p:nvPr/>
        </p:nvSpPr>
        <p:spPr>
          <a:xfrm>
            <a:off x="3490104" y="4800600"/>
            <a:ext cx="619664"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College Point Blvd.</a:t>
            </a:r>
            <a:endParaRPr lang="en-US" sz="700" dirty="0">
              <a:solidFill>
                <a:srgbClr val="53565A"/>
              </a:solidFill>
            </a:endParaRPr>
          </a:p>
        </p:txBody>
      </p:sp>
      <p:sp>
        <p:nvSpPr>
          <p:cNvPr id="11" name="Rectangle 10"/>
          <p:cNvSpPr/>
          <p:nvPr/>
        </p:nvSpPr>
        <p:spPr>
          <a:xfrm>
            <a:off x="2667000" y="4021347"/>
            <a:ext cx="619664"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Van </a:t>
            </a:r>
            <a:r>
              <a:rPr lang="en-US" sz="700" dirty="0" err="1" smtClean="0">
                <a:solidFill>
                  <a:srgbClr val="53565A"/>
                </a:solidFill>
              </a:rPr>
              <a:t>Wyck</a:t>
            </a:r>
            <a:r>
              <a:rPr lang="en-US" sz="700" dirty="0" smtClean="0">
                <a:solidFill>
                  <a:srgbClr val="53565A"/>
                </a:solidFill>
              </a:rPr>
              <a:t> </a:t>
            </a:r>
            <a:r>
              <a:rPr lang="en-US" sz="700" dirty="0" err="1" smtClean="0">
                <a:solidFill>
                  <a:srgbClr val="53565A"/>
                </a:solidFill>
              </a:rPr>
              <a:t>Expy</a:t>
            </a:r>
            <a:r>
              <a:rPr lang="en-US" sz="700" dirty="0" smtClean="0">
                <a:solidFill>
                  <a:srgbClr val="53565A"/>
                </a:solidFill>
              </a:rPr>
              <a:t>.</a:t>
            </a:r>
            <a:endParaRPr lang="en-US" sz="700" dirty="0">
              <a:solidFill>
                <a:srgbClr val="53565A"/>
              </a:solidFill>
            </a:endParaRPr>
          </a:p>
        </p:txBody>
      </p:sp>
      <p:sp>
        <p:nvSpPr>
          <p:cNvPr id="12" name="Rectangle 11"/>
          <p:cNvSpPr/>
          <p:nvPr/>
        </p:nvSpPr>
        <p:spPr>
          <a:xfrm>
            <a:off x="2819400" y="3505200"/>
            <a:ext cx="533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Railroad</a:t>
            </a:r>
            <a:endParaRPr lang="en-US" sz="700" dirty="0">
              <a:solidFill>
                <a:srgbClr val="53565A"/>
              </a:solidFill>
            </a:endParaRPr>
          </a:p>
        </p:txBody>
      </p:sp>
      <p:sp>
        <p:nvSpPr>
          <p:cNvPr id="13" name="Rectangle 12"/>
          <p:cNvSpPr/>
          <p:nvPr/>
        </p:nvSpPr>
        <p:spPr>
          <a:xfrm>
            <a:off x="3657600" y="3124200"/>
            <a:ext cx="533400" cy="1178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700" dirty="0" smtClean="0">
                <a:solidFill>
                  <a:srgbClr val="53565A"/>
                </a:solidFill>
              </a:rPr>
              <a:t>41</a:t>
            </a:r>
            <a:r>
              <a:rPr lang="en-US" sz="700" baseline="30000" dirty="0" smtClean="0">
                <a:solidFill>
                  <a:srgbClr val="53565A"/>
                </a:solidFill>
              </a:rPr>
              <a:t>th</a:t>
            </a:r>
            <a:r>
              <a:rPr lang="en-US" sz="700" dirty="0" smtClean="0">
                <a:solidFill>
                  <a:srgbClr val="53565A"/>
                </a:solidFill>
              </a:rPr>
              <a:t> Ave.</a:t>
            </a:r>
            <a:endParaRPr lang="en-US" sz="700" dirty="0">
              <a:solidFill>
                <a:srgbClr val="53565A"/>
              </a:solidFill>
            </a:endParaRPr>
          </a:p>
        </p:txBody>
      </p:sp>
    </p:spTree>
    <p:extLst>
      <p:ext uri="{BB962C8B-B14F-4D97-AF65-F5344CB8AC3E}">
        <p14:creationId xmlns:p14="http://schemas.microsoft.com/office/powerpoint/2010/main" val="1400235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 and Updates</a:t>
            </a:r>
            <a:endParaRPr lang="en-US" dirty="0"/>
          </a:p>
        </p:txBody>
      </p:sp>
      <p:sp>
        <p:nvSpPr>
          <p:cNvPr id="3" name="Content Placeholder 2"/>
          <p:cNvSpPr>
            <a:spLocks noGrp="1"/>
          </p:cNvSpPr>
          <p:nvPr>
            <p:ph idx="1"/>
          </p:nvPr>
        </p:nvSpPr>
        <p:spPr/>
        <p:txBody>
          <a:bodyPr/>
          <a:lstStyle/>
          <a:p>
            <a:r>
              <a:rPr lang="en-US" dirty="0" smtClean="0"/>
              <a:t>Update to LIPHIP Charter and Partner Agreement</a:t>
            </a:r>
          </a:p>
          <a:p>
            <a:r>
              <a:rPr lang="en-US" dirty="0" smtClean="0"/>
              <a:t>Collective Impact Think Tank</a:t>
            </a:r>
          </a:p>
          <a:p>
            <a:pPr lvl="1"/>
            <a:r>
              <a:rPr lang="en-US" dirty="0"/>
              <a:t>Vendors’ proposals due </a:t>
            </a:r>
            <a:r>
              <a:rPr lang="en-US" b="1" dirty="0"/>
              <a:t>5 p.m., July </a:t>
            </a:r>
            <a:r>
              <a:rPr lang="en-US" b="1" dirty="0" smtClean="0"/>
              <a:t>24</a:t>
            </a:r>
          </a:p>
          <a:p>
            <a:r>
              <a:rPr lang="en-US" dirty="0" smtClean="0"/>
              <a:t>September </a:t>
            </a:r>
            <a:r>
              <a:rPr lang="en-US" dirty="0"/>
              <a:t>Meeting Date Change </a:t>
            </a:r>
            <a:endParaRPr lang="en-US" dirty="0" smtClean="0"/>
          </a:p>
          <a:p>
            <a:pPr lvl="1"/>
            <a:r>
              <a:rPr lang="en-US" dirty="0" smtClean="0"/>
              <a:t>New Date </a:t>
            </a:r>
            <a:r>
              <a:rPr lang="en-US" b="1" dirty="0" smtClean="0"/>
              <a:t>9/28/17 </a:t>
            </a:r>
          </a:p>
          <a:p>
            <a:pPr lvl="1"/>
            <a:endParaRPr lang="en-US" dirty="0" smtClean="0"/>
          </a:p>
          <a:p>
            <a:pPr lvl="1"/>
            <a:endParaRPr lang="en-US" dirty="0" smtClean="0"/>
          </a:p>
        </p:txBody>
      </p:sp>
    </p:spTree>
    <p:extLst>
      <p:ext uri="{BB962C8B-B14F-4D97-AF65-F5344CB8AC3E}">
        <p14:creationId xmlns:p14="http://schemas.microsoft.com/office/powerpoint/2010/main" val="2132338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Flushing</a:t>
            </a:r>
            <a:endParaRPr lang="en-US" dirty="0"/>
          </a:p>
        </p:txBody>
      </p:sp>
      <p:sp>
        <p:nvSpPr>
          <p:cNvPr id="3" name="Content Placeholder 2"/>
          <p:cNvSpPr>
            <a:spLocks noGrp="1"/>
          </p:cNvSpPr>
          <p:nvPr>
            <p:ph idx="1"/>
          </p:nvPr>
        </p:nvSpPr>
        <p:spPr>
          <a:xfrm>
            <a:off x="457200" y="1066800"/>
            <a:ext cx="8229600" cy="4572000"/>
          </a:xfrm>
        </p:spPr>
        <p:txBody>
          <a:bodyPr/>
          <a:lstStyle/>
          <a:p>
            <a:pPr marL="285750" indent="-285750">
              <a:buFont typeface="Arial" panose="020B0604020202020204" pitchFamily="34" charset="0"/>
              <a:buChar char="•"/>
            </a:pPr>
            <a:endParaRPr lang="en-US" dirty="0" smtClean="0"/>
          </a:p>
          <a:p>
            <a:r>
              <a:rPr lang="en-US" sz="2000" i="1" dirty="0" smtClean="0"/>
              <a:t>Flushing </a:t>
            </a:r>
            <a:r>
              <a:rPr lang="en-US" sz="2000" i="1" dirty="0"/>
              <a:t>is an area that </a:t>
            </a:r>
            <a:r>
              <a:rPr lang="en-US" sz="2000" i="1" dirty="0" smtClean="0"/>
              <a:t>has:</a:t>
            </a:r>
          </a:p>
          <a:p>
            <a:pPr marL="285750" indent="-285750">
              <a:buFont typeface="Arial" panose="020B0604020202020204" pitchFamily="34" charset="0"/>
              <a:buChar char="•"/>
            </a:pPr>
            <a:r>
              <a:rPr lang="en-US" dirty="0" smtClean="0"/>
              <a:t>15,885 </a:t>
            </a:r>
            <a:r>
              <a:rPr lang="en-US" dirty="0"/>
              <a:t>Medicaid recipients </a:t>
            </a:r>
            <a:endParaRPr lang="en-US" dirty="0" smtClean="0"/>
          </a:p>
          <a:p>
            <a:pPr marL="285750" indent="-285750">
              <a:buFont typeface="Arial" panose="020B0604020202020204" pitchFamily="34" charset="0"/>
              <a:buChar char="•"/>
            </a:pPr>
            <a:r>
              <a:rPr lang="en-US" dirty="0" smtClean="0"/>
              <a:t>40</a:t>
            </a:r>
            <a:r>
              <a:rPr lang="en-US" dirty="0"/>
              <a:t>% of the cluster’s population with increased rates of Acute PQIs, Serious Mental Illness admissions and 30 Day Readmissions</a:t>
            </a:r>
            <a:r>
              <a:rPr lang="en-US" dirty="0" smtClean="0"/>
              <a:t>.</a:t>
            </a:r>
          </a:p>
          <a:p>
            <a:pPr marL="285750" indent="-285750">
              <a:buFont typeface="Arial" panose="020B0604020202020204" pitchFamily="34" charset="0"/>
              <a:buChar char="•"/>
            </a:pPr>
            <a:r>
              <a:rPr lang="en-US" dirty="0" smtClean="0"/>
              <a:t> </a:t>
            </a:r>
            <a:r>
              <a:rPr lang="en-US" dirty="0"/>
              <a:t>It is also an area of increased smoking rates above the NYC average rate. The poverty rate (23%) is above the Queens average of 16%. </a:t>
            </a:r>
            <a:endParaRPr lang="en-US" dirty="0" smtClean="0"/>
          </a:p>
          <a:p>
            <a:pPr marL="285750" indent="-285750">
              <a:buFont typeface="Arial" panose="020B0604020202020204" pitchFamily="34" charset="0"/>
              <a:buChar char="•"/>
            </a:pPr>
            <a:r>
              <a:rPr lang="en-US" dirty="0" smtClean="0"/>
              <a:t>The </a:t>
            </a:r>
            <a:r>
              <a:rPr lang="en-US" dirty="0"/>
              <a:t>area has a large foreign born population (75%) with 88% of the population speaking a second language. Eastern Asia represents the largest foreign born group composed of individuals from China and Korea. </a:t>
            </a:r>
            <a:endParaRPr lang="en-US" dirty="0" smtClean="0"/>
          </a:p>
          <a:p>
            <a:pPr marL="285750" indent="-285750">
              <a:buFont typeface="Arial" panose="020B0604020202020204" pitchFamily="34" charset="0"/>
              <a:buChar char="•"/>
            </a:pPr>
            <a:r>
              <a:rPr lang="en-US" dirty="0" smtClean="0"/>
              <a:t>South </a:t>
            </a:r>
            <a:r>
              <a:rPr lang="en-US" dirty="0"/>
              <a:t>Central Asia represents the second largest group composed of individuals from India and Pakistan. </a:t>
            </a:r>
            <a:endParaRPr lang="en-US" dirty="0" smtClean="0"/>
          </a:p>
          <a:p>
            <a:pPr marL="285750" indent="-285750">
              <a:buFont typeface="Arial" panose="020B0604020202020204" pitchFamily="34" charset="0"/>
              <a:buChar char="•"/>
            </a:pPr>
            <a:r>
              <a:rPr lang="en-US" dirty="0" smtClean="0"/>
              <a:t>South </a:t>
            </a:r>
            <a:r>
              <a:rPr lang="en-US" dirty="0"/>
              <a:t>America represents the third largest group composed of individuals from Colombia and Ecuador. </a:t>
            </a:r>
            <a:endParaRPr lang="en-US" dirty="0" smtClean="0"/>
          </a:p>
          <a:p>
            <a:pPr marL="285750" indent="-285750">
              <a:buFont typeface="Arial" panose="020B0604020202020204" pitchFamily="34" charset="0"/>
              <a:buChar char="•"/>
            </a:pPr>
            <a:r>
              <a:rPr lang="en-US" dirty="0" smtClean="0"/>
              <a:t>The </a:t>
            </a:r>
            <a:r>
              <a:rPr lang="en-US" dirty="0"/>
              <a:t>top 5 languages spoken other than English in descending order are Chinese (50%), Spanish (15%), Indic (5%), Korean (5%) and Urdu (3%).</a:t>
            </a:r>
            <a:r>
              <a:rPr lang="en-US" b="1" dirty="0"/>
              <a:t>                                                                                                           </a:t>
            </a:r>
            <a:endParaRPr lang="en-US" dirty="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fld id="{67E8F01B-4D16-4C04-B222-F9B85E7CE37F}" type="slidenum">
              <a:rPr lang="en-US" smtClean="0">
                <a:solidFill>
                  <a:srgbClr val="53565A"/>
                </a:solidFill>
              </a:rPr>
              <a:pPr/>
              <a:t>20</a:t>
            </a:fld>
            <a:endParaRPr lang="en-US" dirty="0">
              <a:solidFill>
                <a:srgbClr val="53565A"/>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28600"/>
            <a:ext cx="4468813"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6690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Glen Cove </a:t>
            </a:r>
            <a:endParaRPr lang="en-US" dirty="0"/>
          </a:p>
        </p:txBody>
      </p:sp>
      <p:sp>
        <p:nvSpPr>
          <p:cNvPr id="10" name="Rectangle 9"/>
          <p:cNvSpPr/>
          <p:nvPr/>
        </p:nvSpPr>
        <p:spPr>
          <a:xfrm>
            <a:off x="3490104" y="4800600"/>
            <a:ext cx="619664"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endParaRPr lang="en-US" sz="700" dirty="0">
              <a:solidFill>
                <a:srgbClr val="53565A"/>
              </a:solidFill>
            </a:endParaRPr>
          </a:p>
        </p:txBody>
      </p:sp>
      <p:pic>
        <p:nvPicPr>
          <p:cNvPr id="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81200" y="1177901"/>
            <a:ext cx="5823876" cy="453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9636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Glen Cove</a:t>
            </a:r>
            <a:endParaRPr lang="en-US" dirty="0"/>
          </a:p>
        </p:txBody>
      </p:sp>
      <p:sp>
        <p:nvSpPr>
          <p:cNvPr id="3" name="Content Placeholder 2"/>
          <p:cNvSpPr>
            <a:spLocks noGrp="1"/>
          </p:cNvSpPr>
          <p:nvPr>
            <p:ph idx="1"/>
          </p:nvPr>
        </p:nvSpPr>
        <p:spPr>
          <a:xfrm>
            <a:off x="457200" y="1012807"/>
            <a:ext cx="8229600" cy="4267200"/>
          </a:xfrm>
        </p:spPr>
        <p:txBody>
          <a:bodyPr/>
          <a:lstStyle/>
          <a:p>
            <a:r>
              <a:rPr lang="en-US" sz="2000" i="1" dirty="0" smtClean="0"/>
              <a:t>Glen Cove </a:t>
            </a:r>
            <a:r>
              <a:rPr lang="en-US" sz="2000" i="1" dirty="0"/>
              <a:t>is an area that </a:t>
            </a:r>
            <a:r>
              <a:rPr lang="en-US" sz="2000" i="1" dirty="0" smtClean="0"/>
              <a:t>has: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2183 </a:t>
            </a:r>
            <a:r>
              <a:rPr lang="en-US" dirty="0"/>
              <a:t>Medicaid recipients </a:t>
            </a:r>
            <a:endParaRPr lang="en-US" dirty="0" smtClean="0"/>
          </a:p>
          <a:p>
            <a:pPr marL="285750" indent="-285750">
              <a:buFont typeface="Arial" panose="020B0604020202020204" pitchFamily="34" charset="0"/>
              <a:buChar char="•"/>
            </a:pPr>
            <a:r>
              <a:rPr lang="en-US" dirty="0" smtClean="0"/>
              <a:t>Increased </a:t>
            </a:r>
            <a:r>
              <a:rPr lang="en-US" dirty="0"/>
              <a:t>rates of Non-Serious Mental Illness. </a:t>
            </a:r>
            <a:endParaRPr lang="en-US" dirty="0" smtClean="0"/>
          </a:p>
          <a:p>
            <a:pPr marL="285750" indent="-285750">
              <a:buFont typeface="Arial" panose="020B0604020202020204" pitchFamily="34" charset="0"/>
              <a:buChar char="•"/>
            </a:pPr>
            <a:r>
              <a:rPr lang="en-US" dirty="0" smtClean="0"/>
              <a:t>A poverty </a:t>
            </a:r>
            <a:r>
              <a:rPr lang="en-US" dirty="0"/>
              <a:t>rate (20 %) is above the Nassau average of 6%. </a:t>
            </a:r>
            <a:endParaRPr lang="en-US" dirty="0" smtClean="0"/>
          </a:p>
          <a:p>
            <a:pPr marL="285750" indent="-285750">
              <a:buFont typeface="Arial" panose="020B0604020202020204" pitchFamily="34" charset="0"/>
              <a:buChar char="•"/>
            </a:pPr>
            <a:r>
              <a:rPr lang="en-US" dirty="0" smtClean="0"/>
              <a:t>A population </a:t>
            </a:r>
            <a:r>
              <a:rPr lang="en-US" dirty="0"/>
              <a:t>is 40% foreign born comprised primarily of immigrants from Central America specifically El Salvador </a:t>
            </a:r>
            <a:endParaRPr lang="en-US" dirty="0" smtClean="0"/>
          </a:p>
          <a:p>
            <a:pPr marL="285750" indent="-285750">
              <a:buFont typeface="Arial" panose="020B0604020202020204" pitchFamily="34" charset="0"/>
              <a:buChar char="•"/>
            </a:pPr>
            <a:r>
              <a:rPr lang="en-US" dirty="0" smtClean="0"/>
              <a:t>52</a:t>
            </a:r>
            <a:r>
              <a:rPr lang="en-US" dirty="0"/>
              <a:t>% of the population speaking a second language. </a:t>
            </a:r>
            <a:endParaRPr lang="en-US" dirty="0" smtClean="0"/>
          </a:p>
          <a:p>
            <a:endParaRPr lang="en-US" dirty="0"/>
          </a:p>
        </p:txBody>
      </p:sp>
      <p:sp>
        <p:nvSpPr>
          <p:cNvPr id="4" name="Slide Number Placeholder 3"/>
          <p:cNvSpPr>
            <a:spLocks noGrp="1"/>
          </p:cNvSpPr>
          <p:nvPr>
            <p:ph type="sldNum" sz="quarter" idx="11"/>
          </p:nvPr>
        </p:nvSpPr>
        <p:spPr/>
        <p:txBody>
          <a:bodyPr/>
          <a:lstStyle/>
          <a:p>
            <a:fld id="{67E8F01B-4D16-4C04-B222-F9B85E7CE37F}" type="slidenum">
              <a:rPr lang="en-US" smtClean="0">
                <a:solidFill>
                  <a:srgbClr val="53565A"/>
                </a:solidFill>
              </a:rPr>
              <a:pPr/>
              <a:t>22</a:t>
            </a:fld>
            <a:endParaRPr lang="en-US" dirty="0">
              <a:solidFill>
                <a:srgbClr val="53565A"/>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105400"/>
            <a:ext cx="4469969" cy="1656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5922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Oval 99"/>
          <p:cNvSpPr/>
          <p:nvPr/>
        </p:nvSpPr>
        <p:spPr>
          <a:xfrm>
            <a:off x="3962400" y="1253793"/>
            <a:ext cx="1275925" cy="1260807"/>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4" name="Slide Number Placeholder 3"/>
          <p:cNvSpPr>
            <a:spLocks noGrp="1"/>
          </p:cNvSpPr>
          <p:nvPr>
            <p:ph type="sldNum" sz="quarter" idx="13"/>
          </p:nvPr>
        </p:nvSpPr>
        <p:spPr/>
        <p:txBody>
          <a:bodyPr/>
          <a:lstStyle/>
          <a:p>
            <a:fld id="{67E8F01B-4D16-4C04-B222-F9B85E7CE37F}" type="slidenum">
              <a:rPr lang="en-US" smtClean="0">
                <a:solidFill>
                  <a:srgbClr val="53565A"/>
                </a:solidFill>
              </a:rPr>
              <a:pPr/>
              <a:t>23</a:t>
            </a:fld>
            <a:endParaRPr lang="en-US" dirty="0">
              <a:solidFill>
                <a:srgbClr val="53565A"/>
              </a:solidFill>
            </a:endParaRPr>
          </a:p>
        </p:txBody>
      </p:sp>
      <p:grpSp>
        <p:nvGrpSpPr>
          <p:cNvPr id="3" name="Group 2"/>
          <p:cNvGrpSpPr/>
          <p:nvPr/>
        </p:nvGrpSpPr>
        <p:grpSpPr>
          <a:xfrm>
            <a:off x="2438400" y="2168193"/>
            <a:ext cx="4361511" cy="3050011"/>
            <a:chOff x="4968578" y="2855821"/>
            <a:chExt cx="3662698" cy="2471305"/>
          </a:xfrm>
        </p:grpSpPr>
        <p:sp>
          <p:nvSpPr>
            <p:cNvPr id="59" name="Oval 58"/>
            <p:cNvSpPr/>
            <p:nvPr/>
          </p:nvSpPr>
          <p:spPr>
            <a:xfrm>
              <a:off x="4968578" y="2855821"/>
              <a:ext cx="1071493" cy="1021583"/>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65" name="Oval 64"/>
            <p:cNvSpPr/>
            <p:nvPr/>
          </p:nvSpPr>
          <p:spPr>
            <a:xfrm>
              <a:off x="6400801" y="3506953"/>
              <a:ext cx="762000" cy="7620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cxnSp>
          <p:nvCxnSpPr>
            <p:cNvPr id="110" name="Straight Arrow Connector 109"/>
            <p:cNvCxnSpPr/>
            <p:nvPr/>
          </p:nvCxnSpPr>
          <p:spPr>
            <a:xfrm>
              <a:off x="7051209" y="4182895"/>
              <a:ext cx="650393" cy="27220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p:nvPr/>
          </p:nvCxnSpPr>
          <p:spPr>
            <a:xfrm flipH="1">
              <a:off x="7162800" y="3568694"/>
              <a:ext cx="429410" cy="17553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1034" name="Picture 10" descr="C:\Users\jbyrne3\AppData\Local\Microsoft\Windows\Temporary Internet Files\Content.IE5\VUG0O4PU\Use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3048" y="3506953"/>
              <a:ext cx="518161" cy="762002"/>
            </a:xfrm>
            <a:prstGeom prst="rect">
              <a:avLst/>
            </a:prstGeom>
            <a:noFill/>
            <a:extLst>
              <a:ext uri="{909E8E84-426E-40DD-AFC4-6F175D3DCCD1}">
                <a14:hiddenFill xmlns:a14="http://schemas.microsoft.com/office/drawing/2010/main">
                  <a:solidFill>
                    <a:srgbClr val="FFFFFF"/>
                  </a:solidFill>
                </a14:hiddenFill>
              </a:ext>
            </a:extLst>
          </p:spPr>
        </p:pic>
        <p:sp>
          <p:nvSpPr>
            <p:cNvPr id="1028" name="Rectangle 1027"/>
            <p:cNvSpPr/>
            <p:nvPr/>
          </p:nvSpPr>
          <p:spPr>
            <a:xfrm>
              <a:off x="6276135" y="3630437"/>
              <a:ext cx="1039066" cy="400110"/>
            </a:xfrm>
            <a:prstGeom prst="rect">
              <a:avLst/>
            </a:prstGeom>
            <a:noFill/>
          </p:spPr>
          <p:txBody>
            <a:bodyPr wrap="none" lIns="91440" tIns="45720" rIns="91440" bIns="45720">
              <a:prstTxWarp prst="textArchDown">
                <a:avLst/>
              </a:prstTxWarp>
              <a:spAutoFit/>
            </a:bodyPr>
            <a:lstStyle/>
            <a:p>
              <a:pPr algn="ctr" fontAlgn="base">
                <a:spcBef>
                  <a:spcPct val="0"/>
                </a:spcBef>
                <a:spcAft>
                  <a:spcPct val="0"/>
                </a:spcAft>
              </a:pPr>
              <a:r>
                <a:rPr lang="en-US" sz="1600" b="1" dirty="0" smtClean="0">
                  <a:ln w="1905"/>
                  <a:solidFill>
                    <a:srgbClr val="53565A">
                      <a:lumMod val="50000"/>
                    </a:srgbClr>
                  </a:solidFill>
                  <a:effectLst>
                    <a:innerShdw blurRad="69850" dist="43180" dir="5400000">
                      <a:srgbClr val="000000">
                        <a:alpha val="65000"/>
                      </a:srgbClr>
                    </a:innerShdw>
                  </a:effectLst>
                  <a:latin typeface="Arial" charset="0"/>
                  <a:ea typeface="ＭＳ Ｐゴシック" pitchFamily="-110" charset="-128"/>
                </a:rPr>
                <a:t>Patient</a:t>
              </a:r>
              <a:endParaRPr lang="en-US" sz="1600" b="1" dirty="0">
                <a:ln w="1905"/>
                <a:solidFill>
                  <a:srgbClr val="53565A">
                    <a:lumMod val="50000"/>
                  </a:srgbClr>
                </a:solidFill>
                <a:effectLst>
                  <a:innerShdw blurRad="69850" dist="43180" dir="5400000">
                    <a:srgbClr val="000000">
                      <a:alpha val="65000"/>
                    </a:srgbClr>
                  </a:innerShdw>
                </a:effectLst>
                <a:latin typeface="Arial" charset="0"/>
                <a:ea typeface="ＭＳ Ｐゴシック" pitchFamily="-110" charset="-128"/>
              </a:endParaRPr>
            </a:p>
          </p:txBody>
        </p:sp>
        <p:sp>
          <p:nvSpPr>
            <p:cNvPr id="154" name="Rectangle 153"/>
            <p:cNvSpPr/>
            <p:nvPr/>
          </p:nvSpPr>
          <p:spPr>
            <a:xfrm>
              <a:off x="5017360" y="4927016"/>
              <a:ext cx="1039066" cy="400110"/>
            </a:xfrm>
            <a:prstGeom prst="rect">
              <a:avLst/>
            </a:prstGeom>
            <a:noFill/>
          </p:spPr>
          <p:txBody>
            <a:bodyPr wrap="none" lIns="91440" tIns="45720" rIns="91440" bIns="45720">
              <a:prstTxWarp prst="textArchDown">
                <a:avLst/>
              </a:prstTxWarp>
              <a:spAutoFit/>
            </a:bodyPr>
            <a:lstStyle/>
            <a:p>
              <a:pPr algn="ctr" fontAlgn="base">
                <a:spcBef>
                  <a:spcPct val="0"/>
                </a:spcBef>
                <a:spcAft>
                  <a:spcPct val="0"/>
                </a:spcAft>
              </a:pPr>
              <a:r>
                <a:rPr lang="en-US" sz="1200" b="1" dirty="0" smtClean="0">
                  <a:ln w="1905"/>
                  <a:solidFill>
                    <a:srgbClr val="53565A">
                      <a:lumMod val="50000"/>
                    </a:srgbClr>
                  </a:solidFill>
                  <a:effectLst>
                    <a:innerShdw blurRad="69850" dist="43180" dir="5400000">
                      <a:srgbClr val="000000">
                        <a:alpha val="65000"/>
                      </a:srgbClr>
                    </a:innerShdw>
                  </a:effectLst>
                  <a:latin typeface="Arial" charset="0"/>
                  <a:ea typeface="ＭＳ Ｐゴシック" pitchFamily="-110" charset="-128"/>
                </a:rPr>
                <a:t>Chinese – American </a:t>
              </a:r>
            </a:p>
            <a:p>
              <a:pPr algn="ctr" fontAlgn="base">
                <a:spcBef>
                  <a:spcPct val="0"/>
                </a:spcBef>
                <a:spcAft>
                  <a:spcPct val="0"/>
                </a:spcAft>
              </a:pPr>
              <a:r>
                <a:rPr lang="en-US" sz="1200" b="1" dirty="0" smtClean="0">
                  <a:ln w="1905"/>
                  <a:solidFill>
                    <a:srgbClr val="53565A">
                      <a:lumMod val="50000"/>
                    </a:srgbClr>
                  </a:solidFill>
                  <a:effectLst>
                    <a:innerShdw blurRad="69850" dist="43180" dir="5400000">
                      <a:srgbClr val="000000">
                        <a:alpha val="65000"/>
                      </a:srgbClr>
                    </a:innerShdw>
                  </a:effectLst>
                  <a:latin typeface="Arial" charset="0"/>
                  <a:ea typeface="ＭＳ Ｐゴシック" pitchFamily="-110" charset="-128"/>
                </a:rPr>
                <a:t>Planning Council</a:t>
              </a:r>
              <a:endParaRPr lang="en-US" sz="1200" b="1" dirty="0">
                <a:ln w="1905"/>
                <a:solidFill>
                  <a:srgbClr val="53565A">
                    <a:lumMod val="50000"/>
                  </a:srgbClr>
                </a:solidFill>
                <a:effectLst>
                  <a:innerShdw blurRad="69850" dist="43180" dir="5400000">
                    <a:srgbClr val="000000">
                      <a:alpha val="65000"/>
                    </a:srgbClr>
                  </a:innerShdw>
                </a:effectLst>
                <a:latin typeface="Arial" charset="0"/>
                <a:ea typeface="ＭＳ Ｐゴシック" pitchFamily="-110" charset="-128"/>
              </a:endParaRPr>
            </a:p>
          </p:txBody>
        </p:sp>
        <p:sp>
          <p:nvSpPr>
            <p:cNvPr id="163" name="Rectangle 162"/>
            <p:cNvSpPr/>
            <p:nvPr/>
          </p:nvSpPr>
          <p:spPr>
            <a:xfrm>
              <a:off x="7592210" y="3568694"/>
              <a:ext cx="1039066" cy="400110"/>
            </a:xfrm>
            <a:prstGeom prst="rect">
              <a:avLst/>
            </a:prstGeom>
            <a:noFill/>
          </p:spPr>
          <p:txBody>
            <a:bodyPr wrap="none" lIns="91440" tIns="45720" rIns="91440" bIns="45720">
              <a:prstTxWarp prst="textArchDown">
                <a:avLst/>
              </a:prstTxWarp>
              <a:spAutoFit/>
            </a:bodyPr>
            <a:lstStyle/>
            <a:p>
              <a:pPr algn="ctr" fontAlgn="base">
                <a:spcBef>
                  <a:spcPct val="0"/>
                </a:spcBef>
                <a:spcAft>
                  <a:spcPct val="0"/>
                </a:spcAft>
              </a:pPr>
              <a:r>
                <a:rPr lang="en-US" sz="1200" b="1" dirty="0" smtClean="0">
                  <a:ln w="1905"/>
                  <a:solidFill>
                    <a:srgbClr val="53565A">
                      <a:lumMod val="50000"/>
                    </a:srgbClr>
                  </a:solidFill>
                  <a:effectLst>
                    <a:innerShdw blurRad="69850" dist="43180" dir="5400000">
                      <a:srgbClr val="000000">
                        <a:alpha val="65000"/>
                      </a:srgbClr>
                    </a:innerShdw>
                  </a:effectLst>
                  <a:latin typeface="Arial" charset="0"/>
                  <a:ea typeface="ＭＳ Ｐゴシック" pitchFamily="-110" charset="-128"/>
                </a:rPr>
                <a:t>National Alliance</a:t>
              </a:r>
            </a:p>
            <a:p>
              <a:pPr algn="ctr" fontAlgn="base">
                <a:spcBef>
                  <a:spcPct val="0"/>
                </a:spcBef>
                <a:spcAft>
                  <a:spcPct val="0"/>
                </a:spcAft>
              </a:pPr>
              <a:r>
                <a:rPr lang="en-US" sz="1200" b="1" dirty="0">
                  <a:ln w="1905"/>
                  <a:solidFill>
                    <a:srgbClr val="53565A">
                      <a:lumMod val="50000"/>
                    </a:srgbClr>
                  </a:solidFill>
                  <a:effectLst>
                    <a:innerShdw blurRad="69850" dist="43180" dir="5400000">
                      <a:srgbClr val="000000">
                        <a:alpha val="65000"/>
                      </a:srgbClr>
                    </a:innerShdw>
                  </a:effectLst>
                  <a:latin typeface="Arial" charset="0"/>
                  <a:ea typeface="ＭＳ Ｐゴシック" pitchFamily="-110" charset="-128"/>
                </a:rPr>
                <a:t>f</a:t>
              </a:r>
              <a:r>
                <a:rPr lang="en-US" sz="1200" b="1" dirty="0" smtClean="0">
                  <a:ln w="1905"/>
                  <a:solidFill>
                    <a:srgbClr val="53565A">
                      <a:lumMod val="50000"/>
                    </a:srgbClr>
                  </a:solidFill>
                  <a:effectLst>
                    <a:innerShdw blurRad="69850" dist="43180" dir="5400000">
                      <a:srgbClr val="000000">
                        <a:alpha val="65000"/>
                      </a:srgbClr>
                    </a:innerShdw>
                  </a:effectLst>
                  <a:latin typeface="Arial" charset="0"/>
                  <a:ea typeface="ＭＳ Ｐゴシック" pitchFamily="-110" charset="-128"/>
                </a:rPr>
                <a:t>or Mental Illness</a:t>
              </a:r>
            </a:p>
          </p:txBody>
        </p:sp>
      </p:grpSp>
      <p:pic>
        <p:nvPicPr>
          <p:cNvPr id="4099" name="Picture 3" descr="C:\Users\jbyrne3\AppData\Local\Microsoft\Windows\Temporary Internet Files\Content.IE5\VUG0O4PU\Crystal_Clear_app_Community_Hel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284" y="2313128"/>
            <a:ext cx="1054348" cy="1054348"/>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p:cNvSpPr/>
          <p:nvPr/>
        </p:nvSpPr>
        <p:spPr>
          <a:xfrm>
            <a:off x="2485521" y="3102272"/>
            <a:ext cx="1237311" cy="493804"/>
          </a:xfrm>
          <a:prstGeom prst="rect">
            <a:avLst/>
          </a:prstGeom>
          <a:noFill/>
        </p:spPr>
        <p:txBody>
          <a:bodyPr wrap="none" lIns="91440" tIns="45720" rIns="91440" bIns="45720">
            <a:prstTxWarp prst="textArchDown">
              <a:avLst/>
            </a:prstTxWarp>
            <a:spAutoFit/>
          </a:bodyPr>
          <a:lstStyle/>
          <a:p>
            <a:pPr algn="ctr" fontAlgn="base">
              <a:spcBef>
                <a:spcPct val="0"/>
              </a:spcBef>
              <a:spcAft>
                <a:spcPct val="0"/>
              </a:spcAft>
            </a:pPr>
            <a:r>
              <a:rPr lang="en-US" sz="1200" b="1" dirty="0" smtClean="0">
                <a:ln w="1905"/>
                <a:solidFill>
                  <a:srgbClr val="53565A">
                    <a:lumMod val="50000"/>
                  </a:srgbClr>
                </a:solidFill>
                <a:effectLst>
                  <a:innerShdw blurRad="69850" dist="43180" dir="5400000">
                    <a:srgbClr val="000000">
                      <a:alpha val="65000"/>
                    </a:srgbClr>
                  </a:innerShdw>
                </a:effectLst>
                <a:latin typeface="Arial" charset="0"/>
                <a:ea typeface="ＭＳ Ｐゴシック" pitchFamily="-110" charset="-128"/>
              </a:rPr>
              <a:t>Korean Community </a:t>
            </a:r>
          </a:p>
          <a:p>
            <a:pPr algn="ctr" fontAlgn="base">
              <a:spcBef>
                <a:spcPct val="0"/>
              </a:spcBef>
              <a:spcAft>
                <a:spcPct val="0"/>
              </a:spcAft>
            </a:pPr>
            <a:r>
              <a:rPr lang="en-US" sz="1200" b="1" dirty="0" smtClean="0">
                <a:ln w="1905"/>
                <a:solidFill>
                  <a:srgbClr val="53565A">
                    <a:lumMod val="50000"/>
                  </a:srgbClr>
                </a:solidFill>
                <a:effectLst>
                  <a:innerShdw blurRad="69850" dist="43180" dir="5400000">
                    <a:srgbClr val="000000">
                      <a:alpha val="65000"/>
                    </a:srgbClr>
                  </a:innerShdw>
                </a:effectLst>
                <a:latin typeface="Arial" charset="0"/>
                <a:ea typeface="ＭＳ Ｐゴシック" pitchFamily="-110" charset="-128"/>
              </a:rPr>
              <a:t>Services</a:t>
            </a:r>
            <a:endParaRPr lang="en-US" sz="1200" b="1" dirty="0">
              <a:ln w="1905"/>
              <a:solidFill>
                <a:srgbClr val="53565A">
                  <a:lumMod val="50000"/>
                </a:srgbClr>
              </a:solidFill>
              <a:effectLst>
                <a:innerShdw blurRad="69850" dist="43180" dir="5400000">
                  <a:srgbClr val="000000">
                    <a:alpha val="65000"/>
                  </a:srgbClr>
                </a:innerShdw>
              </a:effectLst>
              <a:latin typeface="Arial" charset="0"/>
              <a:ea typeface="ＭＳ Ｐゴシック" pitchFamily="-110" charset="-128"/>
            </a:endParaRPr>
          </a:p>
        </p:txBody>
      </p:sp>
      <p:sp>
        <p:nvSpPr>
          <p:cNvPr id="85" name="Oval 84"/>
          <p:cNvSpPr/>
          <p:nvPr/>
        </p:nvSpPr>
        <p:spPr>
          <a:xfrm>
            <a:off x="2438400" y="3886200"/>
            <a:ext cx="1275925" cy="1260807"/>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88" name="Picture 3" descr="C:\Users\jbyrne3\AppData\Local\Microsoft\Windows\Temporary Internet Files\Content.IE5\VUG0O4PU\Crystal_Clear_app_Community_Hel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188" y="4052032"/>
            <a:ext cx="1054348" cy="105434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3" descr="C:\Users\jbyrne3\AppData\Local\Microsoft\Windows\Temporary Internet Files\Content.IE5\VUG0O4PU\Crystal_Clear_app_Community_Hel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188" y="1357022"/>
            <a:ext cx="1054348" cy="1054348"/>
          </a:xfrm>
          <a:prstGeom prst="rect">
            <a:avLst/>
          </a:prstGeom>
          <a:noFill/>
          <a:extLst>
            <a:ext uri="{909E8E84-426E-40DD-AFC4-6F175D3DCCD1}">
              <a14:hiddenFill xmlns:a14="http://schemas.microsoft.com/office/drawing/2010/main">
                <a:solidFill>
                  <a:srgbClr val="FFFFFF"/>
                </a:solidFill>
              </a14:hiddenFill>
            </a:ext>
          </a:extLst>
        </p:spPr>
      </p:pic>
      <p:sp>
        <p:nvSpPr>
          <p:cNvPr id="101" name="Oval 100"/>
          <p:cNvSpPr/>
          <p:nvPr/>
        </p:nvSpPr>
        <p:spPr>
          <a:xfrm>
            <a:off x="5582075" y="3810000"/>
            <a:ext cx="1275925" cy="1260807"/>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102" name="Picture 3" descr="C:\Users\jbyrne3\AppData\Local\Microsoft\Windows\Temporary Internet Files\Content.IE5\VUG0O4PU\Crystal_Clear_app_Community_Hel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2863" y="3913229"/>
            <a:ext cx="1054348" cy="1054348"/>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p:cNvSpPr/>
          <p:nvPr/>
        </p:nvSpPr>
        <p:spPr>
          <a:xfrm>
            <a:off x="5591600" y="4736817"/>
            <a:ext cx="1237311" cy="493804"/>
          </a:xfrm>
          <a:prstGeom prst="rect">
            <a:avLst/>
          </a:prstGeom>
          <a:noFill/>
        </p:spPr>
        <p:txBody>
          <a:bodyPr wrap="none" lIns="91440" tIns="45720" rIns="91440" bIns="45720">
            <a:prstTxWarp prst="textArchDown">
              <a:avLst/>
            </a:prstTxWarp>
            <a:spAutoFit/>
          </a:bodyPr>
          <a:lstStyle/>
          <a:p>
            <a:pPr algn="ctr" fontAlgn="base">
              <a:spcBef>
                <a:spcPct val="0"/>
              </a:spcBef>
              <a:spcAft>
                <a:spcPct val="0"/>
              </a:spcAft>
            </a:pPr>
            <a:r>
              <a:rPr lang="en-US" sz="1200" b="1" dirty="0" smtClean="0">
                <a:ln w="1905"/>
                <a:solidFill>
                  <a:srgbClr val="53565A">
                    <a:lumMod val="50000"/>
                  </a:srgbClr>
                </a:solidFill>
                <a:effectLst>
                  <a:innerShdw blurRad="69850" dist="43180" dir="5400000">
                    <a:srgbClr val="000000">
                      <a:alpha val="65000"/>
                    </a:srgbClr>
                  </a:innerShdw>
                </a:effectLst>
                <a:latin typeface="Arial" charset="0"/>
                <a:ea typeface="ＭＳ Ｐゴシック" pitchFamily="-110" charset="-128"/>
              </a:rPr>
              <a:t>Tiered Empowerment</a:t>
            </a:r>
          </a:p>
          <a:p>
            <a:pPr algn="ctr" fontAlgn="base">
              <a:spcBef>
                <a:spcPct val="0"/>
              </a:spcBef>
              <a:spcAft>
                <a:spcPct val="0"/>
              </a:spcAft>
            </a:pPr>
            <a:r>
              <a:rPr lang="en-US" sz="1200" b="1" dirty="0" smtClean="0">
                <a:ln w="1905"/>
                <a:solidFill>
                  <a:srgbClr val="53565A">
                    <a:lumMod val="50000"/>
                  </a:srgbClr>
                </a:solidFill>
                <a:effectLst>
                  <a:innerShdw blurRad="69850" dist="43180" dir="5400000">
                    <a:srgbClr val="000000">
                      <a:alpha val="65000"/>
                    </a:srgbClr>
                  </a:innerShdw>
                </a:effectLst>
                <a:latin typeface="Arial" charset="0"/>
                <a:ea typeface="ＭＳ Ｐゴシック" pitchFamily="-110" charset="-128"/>
              </a:rPr>
              <a:t>Network</a:t>
            </a:r>
          </a:p>
        </p:txBody>
      </p:sp>
      <p:cxnSp>
        <p:nvCxnSpPr>
          <p:cNvPr id="104" name="Straight Arrow Connector 103"/>
          <p:cNvCxnSpPr/>
          <p:nvPr/>
        </p:nvCxnSpPr>
        <p:spPr>
          <a:xfrm>
            <a:off x="3693752" y="3048000"/>
            <a:ext cx="497248" cy="20156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7" name="Straight Arrow Connector 106"/>
          <p:cNvCxnSpPr>
            <a:endCxn id="85" idx="7"/>
          </p:cNvCxnSpPr>
          <p:nvPr/>
        </p:nvCxnSpPr>
        <p:spPr>
          <a:xfrm flipH="1">
            <a:off x="3527470" y="3739576"/>
            <a:ext cx="714752" cy="33126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aphicFrame>
        <p:nvGraphicFramePr>
          <p:cNvPr id="72" name="Diagram 71"/>
          <p:cNvGraphicFramePr/>
          <p:nvPr>
            <p:extLst>
              <p:ext uri="{D42A27DB-BD31-4B8C-83A1-F6EECF244321}">
                <p14:modId xmlns:p14="http://schemas.microsoft.com/office/powerpoint/2010/main" val="3913353876"/>
              </p:ext>
            </p:extLst>
          </p:nvPr>
        </p:nvGraphicFramePr>
        <p:xfrm>
          <a:off x="-228600" y="151652"/>
          <a:ext cx="9723120" cy="65546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4" name="TextBox 73"/>
          <p:cNvSpPr txBox="1"/>
          <p:nvPr/>
        </p:nvSpPr>
        <p:spPr>
          <a:xfrm>
            <a:off x="304800" y="381000"/>
            <a:ext cx="3179075" cy="830997"/>
          </a:xfrm>
          <a:prstGeom prst="rect">
            <a:avLst/>
          </a:prstGeom>
          <a:noFill/>
        </p:spPr>
        <p:txBody>
          <a:bodyPr wrap="none" rtlCol="0">
            <a:spAutoFit/>
          </a:bodyPr>
          <a:lstStyle/>
          <a:p>
            <a:pPr fontAlgn="base">
              <a:spcBef>
                <a:spcPct val="0"/>
              </a:spcBef>
              <a:spcAft>
                <a:spcPct val="0"/>
              </a:spcAft>
            </a:pPr>
            <a:r>
              <a:rPr lang="en-US" sz="2400" dirty="0" smtClean="0">
                <a:solidFill>
                  <a:srgbClr val="53565A"/>
                </a:solidFill>
                <a:latin typeface="Arial" charset="0"/>
                <a:ea typeface="ＭＳ Ｐゴシック" pitchFamily="-110" charset="-128"/>
              </a:rPr>
              <a:t>Community Outreach:</a:t>
            </a:r>
          </a:p>
          <a:p>
            <a:pPr fontAlgn="base">
              <a:spcBef>
                <a:spcPct val="0"/>
              </a:spcBef>
              <a:spcAft>
                <a:spcPct val="0"/>
              </a:spcAft>
            </a:pPr>
            <a:r>
              <a:rPr lang="en-US" sz="2400" dirty="0" smtClean="0">
                <a:solidFill>
                  <a:srgbClr val="53565A"/>
                </a:solidFill>
                <a:latin typeface="Arial" charset="0"/>
                <a:ea typeface="ＭＳ Ｐゴシック" pitchFamily="-110" charset="-128"/>
              </a:rPr>
              <a:t>Flushing</a:t>
            </a:r>
          </a:p>
        </p:txBody>
      </p:sp>
      <p:sp>
        <p:nvSpPr>
          <p:cNvPr id="25" name="Oval 24"/>
          <p:cNvSpPr/>
          <p:nvPr/>
        </p:nvSpPr>
        <p:spPr>
          <a:xfrm>
            <a:off x="5562600" y="2168193"/>
            <a:ext cx="1275925" cy="1260807"/>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26" name="Picture 3" descr="C:\Users\jbyrne3\AppData\Local\Microsoft\Windows\Temporary Internet Files\Content.IE5\VUG0O4PU\Crystal_Clear_app_Community_Hel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3388" y="2271422"/>
            <a:ext cx="1054348" cy="1054348"/>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Arrow Connector 33"/>
          <p:cNvCxnSpPr>
            <a:stCxn id="27" idx="2"/>
          </p:cNvCxnSpPr>
          <p:nvPr/>
        </p:nvCxnSpPr>
        <p:spPr>
          <a:xfrm>
            <a:off x="4608731" y="2627404"/>
            <a:ext cx="0" cy="34439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3990075" y="2133600"/>
            <a:ext cx="1237311" cy="493804"/>
          </a:xfrm>
          <a:prstGeom prst="rect">
            <a:avLst/>
          </a:prstGeom>
          <a:noFill/>
        </p:spPr>
        <p:txBody>
          <a:bodyPr wrap="none" lIns="91440" tIns="45720" rIns="91440" bIns="45720">
            <a:prstTxWarp prst="textArchDown">
              <a:avLst/>
            </a:prstTxWarp>
            <a:spAutoFit/>
          </a:bodyPr>
          <a:lstStyle/>
          <a:p>
            <a:pPr algn="ctr" fontAlgn="base">
              <a:spcBef>
                <a:spcPct val="0"/>
              </a:spcBef>
              <a:spcAft>
                <a:spcPct val="0"/>
              </a:spcAft>
            </a:pPr>
            <a:r>
              <a:rPr lang="en-US" sz="1200" b="1" dirty="0" smtClean="0">
                <a:ln w="1905"/>
                <a:solidFill>
                  <a:srgbClr val="53565A">
                    <a:lumMod val="50000"/>
                  </a:srgbClr>
                </a:solidFill>
                <a:effectLst>
                  <a:innerShdw blurRad="69850" dist="43180" dir="5400000">
                    <a:srgbClr val="000000">
                      <a:alpha val="65000"/>
                    </a:srgbClr>
                  </a:innerShdw>
                </a:effectLst>
                <a:latin typeface="Arial" charset="0"/>
                <a:ea typeface="ＭＳ Ｐゴシック" pitchFamily="-110" charset="-128"/>
              </a:rPr>
              <a:t>Primary Care </a:t>
            </a:r>
          </a:p>
          <a:p>
            <a:pPr algn="ctr" fontAlgn="base">
              <a:spcBef>
                <a:spcPct val="0"/>
              </a:spcBef>
              <a:spcAft>
                <a:spcPct val="0"/>
              </a:spcAft>
            </a:pPr>
            <a:r>
              <a:rPr lang="en-US" sz="1200" b="1" dirty="0" smtClean="0">
                <a:ln w="1905"/>
                <a:solidFill>
                  <a:srgbClr val="53565A">
                    <a:lumMod val="50000"/>
                  </a:srgbClr>
                </a:solidFill>
                <a:effectLst>
                  <a:innerShdw blurRad="69850" dist="43180" dir="5400000">
                    <a:srgbClr val="000000">
                      <a:alpha val="65000"/>
                    </a:srgbClr>
                  </a:innerShdw>
                </a:effectLst>
                <a:latin typeface="Arial" charset="0"/>
                <a:ea typeface="ＭＳ Ｐゴシック" pitchFamily="-110" charset="-128"/>
              </a:rPr>
              <a:t>Providers</a:t>
            </a:r>
          </a:p>
        </p:txBody>
      </p:sp>
      <p:sp>
        <p:nvSpPr>
          <p:cNvPr id="29" name="Oval 28"/>
          <p:cNvSpPr/>
          <p:nvPr/>
        </p:nvSpPr>
        <p:spPr>
          <a:xfrm>
            <a:off x="3962400" y="4343400"/>
            <a:ext cx="1275925" cy="1260807"/>
          </a:xfrm>
          <a:prstGeom prst="ellipse">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30" name="Picture 3" descr="C:\Users\jbyrne3\AppData\Local\Microsoft\Windows\Temporary Internet Files\Content.IE5\VUG0O4PU\Crystal_Clear_app_Community_Hel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3188" y="4446629"/>
            <a:ext cx="1054348" cy="1054348"/>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3971925" y="5270217"/>
            <a:ext cx="1237311" cy="493804"/>
          </a:xfrm>
          <a:prstGeom prst="rect">
            <a:avLst/>
          </a:prstGeom>
          <a:noFill/>
        </p:spPr>
        <p:txBody>
          <a:bodyPr wrap="none" lIns="91440" tIns="45720" rIns="91440" bIns="45720">
            <a:prstTxWarp prst="textArchDown">
              <a:avLst/>
            </a:prstTxWarp>
            <a:spAutoFit/>
          </a:bodyPr>
          <a:lstStyle/>
          <a:p>
            <a:pPr algn="ctr" fontAlgn="base">
              <a:spcBef>
                <a:spcPct val="0"/>
              </a:spcBef>
              <a:spcAft>
                <a:spcPct val="0"/>
              </a:spcAft>
            </a:pPr>
            <a:r>
              <a:rPr lang="en-US" sz="1200" b="1" dirty="0" smtClean="0">
                <a:ln w="1905"/>
                <a:solidFill>
                  <a:srgbClr val="53565A">
                    <a:lumMod val="50000"/>
                  </a:srgbClr>
                </a:solidFill>
                <a:effectLst>
                  <a:innerShdw blurRad="69850" dist="43180" dir="5400000">
                    <a:srgbClr val="000000">
                      <a:alpha val="65000"/>
                    </a:srgbClr>
                  </a:innerShdw>
                </a:effectLst>
                <a:latin typeface="Arial" charset="0"/>
                <a:ea typeface="ＭＳ Ｐゴシック" pitchFamily="-110" charset="-128"/>
              </a:rPr>
              <a:t>YMCA</a:t>
            </a:r>
          </a:p>
        </p:txBody>
      </p:sp>
      <p:cxnSp>
        <p:nvCxnSpPr>
          <p:cNvPr id="35" name="Straight Arrow Connector 34"/>
          <p:cNvCxnSpPr>
            <a:stCxn id="65" idx="4"/>
            <a:endCxn id="29" idx="0"/>
          </p:cNvCxnSpPr>
          <p:nvPr/>
        </p:nvCxnSpPr>
        <p:spPr>
          <a:xfrm>
            <a:off x="4597572" y="3912239"/>
            <a:ext cx="2791" cy="43116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6892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67E8F01B-4D16-4C04-B222-F9B85E7CE37F}" type="slidenum">
              <a:rPr lang="en-US" smtClean="0">
                <a:solidFill>
                  <a:srgbClr val="53565A"/>
                </a:solidFill>
              </a:rPr>
              <a:pPr/>
              <a:t>24</a:t>
            </a:fld>
            <a:endParaRPr lang="en-US" dirty="0">
              <a:solidFill>
                <a:srgbClr val="53565A"/>
              </a:solidFill>
            </a:endParaRPr>
          </a:p>
        </p:txBody>
      </p:sp>
      <p:graphicFrame>
        <p:nvGraphicFramePr>
          <p:cNvPr id="7" name="Diagram 6"/>
          <p:cNvGraphicFramePr/>
          <p:nvPr>
            <p:extLst>
              <p:ext uri="{D42A27DB-BD31-4B8C-83A1-F6EECF244321}">
                <p14:modId xmlns:p14="http://schemas.microsoft.com/office/powerpoint/2010/main" val="787811208"/>
              </p:ext>
            </p:extLst>
          </p:nvPr>
        </p:nvGraphicFramePr>
        <p:xfrm>
          <a:off x="228600" y="685800"/>
          <a:ext cx="86868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18039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Partner Connections</a:t>
            </a:r>
            <a:endParaRPr lang="en-US" dirty="0"/>
          </a:p>
        </p:txBody>
      </p:sp>
      <p:sp>
        <p:nvSpPr>
          <p:cNvPr id="4" name="Slide Number Placeholder 3"/>
          <p:cNvSpPr>
            <a:spLocks noGrp="1"/>
          </p:cNvSpPr>
          <p:nvPr>
            <p:ph type="sldNum" sz="quarter" idx="11"/>
          </p:nvPr>
        </p:nvSpPr>
        <p:spPr/>
        <p:txBody>
          <a:bodyPr/>
          <a:lstStyle/>
          <a:p>
            <a:fld id="{67E8F01B-4D16-4C04-B222-F9B85E7CE37F}" type="slidenum">
              <a:rPr lang="en-US" smtClean="0">
                <a:solidFill>
                  <a:srgbClr val="53565A"/>
                </a:solidFill>
              </a:rPr>
              <a:pPr/>
              <a:t>25</a:t>
            </a:fld>
            <a:endParaRPr lang="en-US" dirty="0">
              <a:solidFill>
                <a:srgbClr val="53565A"/>
              </a:solidFill>
            </a:endParaRPr>
          </a:p>
        </p:txBody>
      </p:sp>
      <p:pic>
        <p:nvPicPr>
          <p:cNvPr id="1026" name="Picture 2" descr="C:\Users\jbyrne3\AppData\Local\Microsoft\Windows\Temporary Internet Files\Content.IE5\98G84AXB\pic-18[1].g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1708" y="1115568"/>
            <a:ext cx="1041892" cy="101803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2082225"/>
            <a:ext cx="2590799" cy="584775"/>
          </a:xfrm>
          <a:prstGeom prst="rect">
            <a:avLst/>
          </a:prstGeom>
          <a:noFill/>
          <a:ln>
            <a:noFill/>
          </a:ln>
        </p:spPr>
        <p:txBody>
          <a:bodyPr wrap="square" rtlCol="0">
            <a:spAutoFit/>
          </a:bodyPr>
          <a:lstStyle/>
          <a:p>
            <a:pPr algn="ctr" fontAlgn="base">
              <a:spcBef>
                <a:spcPct val="0"/>
              </a:spcBef>
              <a:spcAft>
                <a:spcPct val="0"/>
              </a:spcAft>
            </a:pPr>
            <a:r>
              <a:rPr lang="en-US" sz="1600" dirty="0" smtClean="0">
                <a:solidFill>
                  <a:srgbClr val="53565A"/>
                </a:solidFill>
                <a:latin typeface="Arial" charset="0"/>
                <a:ea typeface="ＭＳ Ｐゴシック" pitchFamily="-110" charset="-128"/>
              </a:rPr>
              <a:t>Multilingual</a:t>
            </a:r>
            <a:r>
              <a:rPr lang="en-US" sz="1600" b="1" dirty="0" smtClean="0">
                <a:solidFill>
                  <a:srgbClr val="53565A"/>
                </a:solidFill>
                <a:latin typeface="Arial" charset="0"/>
                <a:ea typeface="ＭＳ Ｐゴシック" pitchFamily="-110" charset="-128"/>
              </a:rPr>
              <a:t> PCP</a:t>
            </a:r>
            <a:r>
              <a:rPr lang="en-US" sz="1600" dirty="0" smtClean="0">
                <a:solidFill>
                  <a:srgbClr val="53565A"/>
                </a:solidFill>
                <a:latin typeface="Arial" charset="0"/>
                <a:ea typeface="ＭＳ Ｐゴシック" pitchFamily="-110" charset="-128"/>
              </a:rPr>
              <a:t> sees Korean speaking patient.  </a:t>
            </a:r>
          </a:p>
        </p:txBody>
      </p:sp>
      <p:sp>
        <p:nvSpPr>
          <p:cNvPr id="8" name="TextBox 7"/>
          <p:cNvSpPr txBox="1"/>
          <p:nvPr/>
        </p:nvSpPr>
        <p:spPr>
          <a:xfrm>
            <a:off x="4914897" y="2341451"/>
            <a:ext cx="1981200" cy="830997"/>
          </a:xfrm>
          <a:prstGeom prst="rect">
            <a:avLst/>
          </a:prstGeom>
          <a:noFill/>
          <a:ln>
            <a:noFill/>
          </a:ln>
        </p:spPr>
        <p:txBody>
          <a:bodyPr wrap="square" rtlCol="0">
            <a:spAutoFit/>
          </a:bodyPr>
          <a:lstStyle/>
          <a:p>
            <a:pPr algn="ctr" fontAlgn="base">
              <a:spcBef>
                <a:spcPct val="0"/>
              </a:spcBef>
              <a:spcAft>
                <a:spcPct val="0"/>
              </a:spcAft>
            </a:pPr>
            <a:r>
              <a:rPr lang="en-US" sz="1600" dirty="0" smtClean="0">
                <a:solidFill>
                  <a:srgbClr val="53565A"/>
                </a:solidFill>
                <a:latin typeface="Arial" charset="0"/>
                <a:ea typeface="ＭＳ Ｐゴシック" pitchFamily="-110" charset="-128"/>
              </a:rPr>
              <a:t>Patient referred to KCS/YMCA for CDSMP Course</a:t>
            </a:r>
            <a:endParaRPr lang="en-US" sz="1600" dirty="0">
              <a:solidFill>
                <a:srgbClr val="53565A"/>
              </a:solidFill>
              <a:latin typeface="Arial" charset="0"/>
              <a:ea typeface="ＭＳ Ｐゴシック" pitchFamily="-110" charset="-128"/>
            </a:endParaRPr>
          </a:p>
        </p:txBody>
      </p:sp>
      <p:pic>
        <p:nvPicPr>
          <p:cNvPr id="1028" name="Picture 4" descr="Image result for chronic disease self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4908" y="1240952"/>
            <a:ext cx="1901189" cy="9368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634994" y="870200"/>
            <a:ext cx="2013205" cy="584775"/>
          </a:xfrm>
          <a:prstGeom prst="rect">
            <a:avLst/>
          </a:prstGeom>
          <a:noFill/>
        </p:spPr>
        <p:txBody>
          <a:bodyPr wrap="square" rtlCol="0">
            <a:spAutoFit/>
          </a:bodyPr>
          <a:lstStyle/>
          <a:p>
            <a:pPr algn="ctr" fontAlgn="base">
              <a:spcBef>
                <a:spcPct val="0"/>
              </a:spcBef>
              <a:spcAft>
                <a:spcPct val="0"/>
              </a:spcAft>
            </a:pPr>
            <a:r>
              <a:rPr lang="en-US" sz="1600" dirty="0" smtClean="0">
                <a:solidFill>
                  <a:srgbClr val="53565A"/>
                </a:solidFill>
                <a:latin typeface="Arial" charset="0"/>
                <a:ea typeface="ＭＳ Ｐゴシック" pitchFamily="-110" charset="-128"/>
              </a:rPr>
              <a:t>Patient struggling to manage diabetes</a:t>
            </a:r>
            <a:endParaRPr lang="en-US" sz="1600" dirty="0">
              <a:solidFill>
                <a:srgbClr val="53565A"/>
              </a:solidFill>
              <a:latin typeface="Arial" charset="0"/>
              <a:ea typeface="ＭＳ Ｐゴシック" pitchFamily="-110" charset="-128"/>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3652520"/>
            <a:ext cx="1524000" cy="130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6066285" y="5029200"/>
            <a:ext cx="2885973" cy="830997"/>
          </a:xfrm>
          <a:prstGeom prst="rect">
            <a:avLst/>
          </a:prstGeom>
          <a:noFill/>
        </p:spPr>
        <p:txBody>
          <a:bodyPr wrap="square" rtlCol="0">
            <a:spAutoFit/>
          </a:bodyPr>
          <a:lstStyle/>
          <a:p>
            <a:pPr algn="ctr" fontAlgn="base">
              <a:spcBef>
                <a:spcPct val="0"/>
              </a:spcBef>
              <a:spcAft>
                <a:spcPct val="0"/>
              </a:spcAft>
            </a:pPr>
            <a:r>
              <a:rPr lang="en-US" sz="1600" dirty="0" smtClean="0">
                <a:solidFill>
                  <a:srgbClr val="53565A"/>
                </a:solidFill>
                <a:latin typeface="Arial" charset="0"/>
                <a:ea typeface="ＭＳ Ｐゴシック" pitchFamily="-110" charset="-128"/>
              </a:rPr>
              <a:t>Patient gets warm handoff for to referral to KCS Mental Health clinic/BH Clinic</a:t>
            </a:r>
            <a:endParaRPr lang="en-US" sz="1600" dirty="0">
              <a:solidFill>
                <a:srgbClr val="53565A"/>
              </a:solidFill>
              <a:latin typeface="Arial" charset="0"/>
              <a:ea typeface="ＭＳ Ｐゴシック" pitchFamily="-110" charset="-128"/>
            </a:endParaRPr>
          </a:p>
        </p:txBody>
      </p:sp>
      <p:sp>
        <p:nvSpPr>
          <p:cNvPr id="17" name="Bent Arrow 16"/>
          <p:cNvSpPr/>
          <p:nvPr/>
        </p:nvSpPr>
        <p:spPr>
          <a:xfrm rot="5400000">
            <a:off x="6884168" y="1979415"/>
            <a:ext cx="1471663" cy="914401"/>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53565A"/>
              </a:solidFill>
            </a:endParaRPr>
          </a:p>
        </p:txBody>
      </p:sp>
      <p:sp>
        <p:nvSpPr>
          <p:cNvPr id="18" name="Right Arrow 17"/>
          <p:cNvSpPr/>
          <p:nvPr/>
        </p:nvSpPr>
        <p:spPr>
          <a:xfrm>
            <a:off x="2634993" y="1524000"/>
            <a:ext cx="2013205"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19" name="TextBox 18"/>
          <p:cNvSpPr txBox="1"/>
          <p:nvPr/>
        </p:nvSpPr>
        <p:spPr>
          <a:xfrm>
            <a:off x="7907842" y="1524000"/>
            <a:ext cx="944880" cy="1323439"/>
          </a:xfrm>
          <a:prstGeom prst="rect">
            <a:avLst/>
          </a:prstGeom>
          <a:noFill/>
        </p:spPr>
        <p:txBody>
          <a:bodyPr wrap="square" rtlCol="0">
            <a:spAutoFit/>
          </a:bodyPr>
          <a:lstStyle/>
          <a:p>
            <a:pPr algn="r" fontAlgn="base">
              <a:spcBef>
                <a:spcPct val="0"/>
              </a:spcBef>
              <a:spcAft>
                <a:spcPct val="0"/>
              </a:spcAft>
            </a:pPr>
            <a:r>
              <a:rPr lang="en-US" sz="1600" dirty="0" smtClean="0">
                <a:solidFill>
                  <a:srgbClr val="53565A"/>
                </a:solidFill>
                <a:latin typeface="Arial" charset="0"/>
                <a:ea typeface="ＭＳ Ｐゴシック" pitchFamily="-110" charset="-128"/>
              </a:rPr>
              <a:t>Patient has positive PHQ score</a:t>
            </a:r>
            <a:endParaRPr lang="en-US" sz="1600" dirty="0">
              <a:solidFill>
                <a:srgbClr val="53565A"/>
              </a:solidFill>
              <a:latin typeface="Arial" charset="0"/>
              <a:ea typeface="ＭＳ Ｐゴシック" pitchFamily="-110" charset="-128"/>
            </a:endParaRPr>
          </a:p>
        </p:txBody>
      </p:sp>
      <p:sp>
        <p:nvSpPr>
          <p:cNvPr id="21" name="TextBox 20"/>
          <p:cNvSpPr txBox="1"/>
          <p:nvPr/>
        </p:nvSpPr>
        <p:spPr>
          <a:xfrm>
            <a:off x="3482280" y="5152310"/>
            <a:ext cx="2080320" cy="830997"/>
          </a:xfrm>
          <a:prstGeom prst="rect">
            <a:avLst/>
          </a:prstGeom>
          <a:noFill/>
        </p:spPr>
        <p:txBody>
          <a:bodyPr wrap="square" rtlCol="0">
            <a:spAutoFit/>
          </a:bodyPr>
          <a:lstStyle/>
          <a:p>
            <a:pPr algn="ctr" fontAlgn="base">
              <a:spcBef>
                <a:spcPct val="0"/>
              </a:spcBef>
              <a:spcAft>
                <a:spcPct val="0"/>
              </a:spcAft>
            </a:pPr>
            <a:r>
              <a:rPr lang="en-US" sz="1600" dirty="0" smtClean="0">
                <a:solidFill>
                  <a:srgbClr val="53565A"/>
                </a:solidFill>
                <a:latin typeface="Arial" charset="0"/>
                <a:ea typeface="ＭＳ Ｐゴシック" pitchFamily="-110" charset="-128"/>
              </a:rPr>
              <a:t>Patient provided information on NAMI for support</a:t>
            </a:r>
            <a:endParaRPr lang="en-US" sz="1600" dirty="0">
              <a:solidFill>
                <a:srgbClr val="53565A"/>
              </a:solidFill>
              <a:latin typeface="Arial" charset="0"/>
              <a:ea typeface="ＭＳ Ｐゴシック" pitchFamily="-110" charset="-128"/>
            </a:endParaRPr>
          </a:p>
        </p:txBody>
      </p:sp>
      <p:sp>
        <p:nvSpPr>
          <p:cNvPr id="22" name="Left Arrow 21"/>
          <p:cNvSpPr/>
          <p:nvPr/>
        </p:nvSpPr>
        <p:spPr>
          <a:xfrm>
            <a:off x="5486400" y="4267200"/>
            <a:ext cx="914400"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pic>
        <p:nvPicPr>
          <p:cNvPr id="1041" name="Picture 17" descr="C:\Users\jbyrne3\AppData\Local\Microsoft\Windows\Temporary Internet Files\Content.IE5\HW57WZHV\Here_to_Hel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4737" y="3916207"/>
            <a:ext cx="1699263" cy="1258517"/>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3138" y="3962400"/>
            <a:ext cx="1359062" cy="1189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Left Arrow 22"/>
          <p:cNvSpPr/>
          <p:nvPr/>
        </p:nvSpPr>
        <p:spPr>
          <a:xfrm>
            <a:off x="2667000" y="4239768"/>
            <a:ext cx="891537" cy="48463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4" name="TextBox 23"/>
          <p:cNvSpPr txBox="1"/>
          <p:nvPr/>
        </p:nvSpPr>
        <p:spPr>
          <a:xfrm>
            <a:off x="685800" y="5275421"/>
            <a:ext cx="1905000" cy="830997"/>
          </a:xfrm>
          <a:prstGeom prst="rect">
            <a:avLst/>
          </a:prstGeom>
          <a:noFill/>
        </p:spPr>
        <p:txBody>
          <a:bodyPr wrap="square" rtlCol="0">
            <a:spAutoFit/>
          </a:bodyPr>
          <a:lstStyle/>
          <a:p>
            <a:pPr algn="ctr" fontAlgn="base">
              <a:spcBef>
                <a:spcPct val="0"/>
              </a:spcBef>
              <a:spcAft>
                <a:spcPct val="0"/>
              </a:spcAft>
            </a:pPr>
            <a:r>
              <a:rPr lang="en-US" sz="1600" dirty="0" smtClean="0">
                <a:solidFill>
                  <a:srgbClr val="53565A"/>
                </a:solidFill>
                <a:latin typeface="Arial" charset="0"/>
                <a:ea typeface="ＭＳ Ｐゴシック" pitchFamily="-110" charset="-128"/>
              </a:rPr>
              <a:t>Integrated care for coordinated patient support</a:t>
            </a:r>
            <a:endParaRPr lang="en-US" sz="1600" dirty="0">
              <a:solidFill>
                <a:srgbClr val="53565A"/>
              </a:solidFill>
              <a:latin typeface="Arial" charset="0"/>
              <a:ea typeface="ＭＳ Ｐゴシック" pitchFamily="-110" charset="-128"/>
            </a:endParaRPr>
          </a:p>
        </p:txBody>
      </p:sp>
      <p:pic>
        <p:nvPicPr>
          <p:cNvPr id="1055" name="Picture 31" descr="C:\Users\jbyrne3\AppData\Local\Microsoft\Windows\Temporary Internet Files\Content.IE5\A8RJ170G\memo-pictogram[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3026047"/>
            <a:ext cx="683525" cy="759472"/>
          </a:xfrm>
          <a:prstGeom prst="rect">
            <a:avLst/>
          </a:prstGeom>
          <a:noFill/>
          <a:extLst>
            <a:ext uri="{909E8E84-426E-40DD-AFC4-6F175D3DCCD1}">
              <a14:hiddenFill xmlns:a14="http://schemas.microsoft.com/office/drawing/2010/main">
                <a:solidFill>
                  <a:srgbClr val="FFFFFF"/>
                </a:solidFill>
              </a14:hiddenFill>
            </a:ext>
          </a:extLst>
        </p:spPr>
      </p:pic>
      <p:sp>
        <p:nvSpPr>
          <p:cNvPr id="25" name="Up-Down Arrow 24"/>
          <p:cNvSpPr/>
          <p:nvPr/>
        </p:nvSpPr>
        <p:spPr>
          <a:xfrm>
            <a:off x="1219200" y="2966031"/>
            <a:ext cx="242316" cy="843969"/>
          </a:xfrm>
          <a:prstGeom prst="upDownArrow">
            <a:avLst/>
          </a:prstGeom>
          <a:gradFill>
            <a:gsLst>
              <a:gs pos="0">
                <a:schemeClr val="accent1">
                  <a:tint val="100000"/>
                  <a:shade val="100000"/>
                  <a:satMod val="130000"/>
                </a:schemeClr>
              </a:gs>
              <a:gs pos="100000">
                <a:schemeClr val="accent1">
                  <a:tint val="50000"/>
                  <a:shade val="100000"/>
                  <a:satMod val="350000"/>
                </a:schemeClr>
              </a:gs>
            </a:gsLst>
            <a:lin ang="16200000" scaled="0"/>
          </a:gradFill>
          <a:ln>
            <a:prstDash val="dashDot"/>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endParaRPr>
          </a:p>
        </p:txBody>
      </p:sp>
      <p:sp>
        <p:nvSpPr>
          <p:cNvPr id="26" name="TextBox 25"/>
          <p:cNvSpPr txBox="1"/>
          <p:nvPr/>
        </p:nvSpPr>
        <p:spPr>
          <a:xfrm>
            <a:off x="1524000" y="2885182"/>
            <a:ext cx="1212930" cy="1077218"/>
          </a:xfrm>
          <a:prstGeom prst="rect">
            <a:avLst/>
          </a:prstGeom>
          <a:noFill/>
        </p:spPr>
        <p:txBody>
          <a:bodyPr wrap="square" rtlCol="0">
            <a:spAutoFit/>
          </a:bodyPr>
          <a:lstStyle/>
          <a:p>
            <a:pPr fontAlgn="base">
              <a:spcBef>
                <a:spcPct val="0"/>
              </a:spcBef>
              <a:spcAft>
                <a:spcPct val="0"/>
              </a:spcAft>
            </a:pPr>
            <a:r>
              <a:rPr lang="en-US" sz="1600" dirty="0" smtClean="0">
                <a:solidFill>
                  <a:srgbClr val="53565A"/>
                </a:solidFill>
                <a:latin typeface="Arial" charset="0"/>
                <a:ea typeface="ＭＳ Ｐゴシック" pitchFamily="-110" charset="-128"/>
              </a:rPr>
              <a:t>Patient PAM score increase achieved</a:t>
            </a:r>
            <a:endParaRPr lang="en-US" sz="1600" dirty="0">
              <a:solidFill>
                <a:srgbClr val="53565A"/>
              </a:solidFill>
              <a:latin typeface="Arial" charset="0"/>
              <a:ea typeface="ＭＳ Ｐゴシック" pitchFamily="-110" charset="-128"/>
            </a:endParaRPr>
          </a:p>
        </p:txBody>
      </p:sp>
    </p:spTree>
    <p:extLst>
      <p:ext uri="{BB962C8B-B14F-4D97-AF65-F5344CB8AC3E}">
        <p14:creationId xmlns:p14="http://schemas.microsoft.com/office/powerpoint/2010/main" val="2673945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Health Policy on the </a:t>
            </a:r>
            <a:r>
              <a:rPr lang="en-US" dirty="0" smtClean="0">
                <a:effectLst/>
              </a:rPr>
              <a:t>Move – </a:t>
            </a:r>
            <a:br>
              <a:rPr lang="en-US" dirty="0" smtClean="0">
                <a:effectLst/>
              </a:rPr>
            </a:br>
            <a:r>
              <a:rPr lang="en-US" dirty="0" smtClean="0">
                <a:effectLst/>
              </a:rPr>
              <a:t>Why </a:t>
            </a:r>
            <a:r>
              <a:rPr lang="en-US" dirty="0">
                <a:effectLst/>
              </a:rPr>
              <a:t>It Matters to You</a:t>
            </a:r>
            <a:endParaRPr lang="en-US" dirty="0"/>
          </a:p>
        </p:txBody>
      </p:sp>
      <p:sp>
        <p:nvSpPr>
          <p:cNvPr id="3" name="Content Placeholder 2"/>
          <p:cNvSpPr>
            <a:spLocks noGrp="1"/>
          </p:cNvSpPr>
          <p:nvPr>
            <p:ph idx="1"/>
          </p:nvPr>
        </p:nvSpPr>
        <p:spPr/>
        <p:txBody>
          <a:bodyPr/>
          <a:lstStyle/>
          <a:p>
            <a:pPr marL="0" indent="0">
              <a:buNone/>
              <a:defRPr/>
            </a:pPr>
            <a:r>
              <a:rPr lang="en-US" b="1" dirty="0">
                <a:solidFill>
                  <a:schemeClr val="tx1">
                    <a:lumMod val="85000"/>
                  </a:schemeClr>
                </a:solidFill>
                <a:ea typeface="ＭＳ Ｐゴシック" charset="0"/>
                <a:cs typeface="Times New Roman" charset="0"/>
              </a:rPr>
              <a:t>Kevin Dahill, </a:t>
            </a:r>
            <a:r>
              <a:rPr lang="en-US" sz="2800" dirty="0">
                <a:ea typeface="ＭＳ Ｐゴシック" charset="0"/>
                <a:cs typeface="Times New Roman" charset="0"/>
              </a:rPr>
              <a:t>President and CEO of the Nassau-Suffolk Hospital </a:t>
            </a:r>
            <a:r>
              <a:rPr lang="en-US" sz="2800" dirty="0" smtClean="0">
                <a:ea typeface="ＭＳ Ｐゴシック" charset="0"/>
                <a:cs typeface="Times New Roman" charset="0"/>
              </a:rPr>
              <a:t>Council and Northern </a:t>
            </a:r>
            <a:r>
              <a:rPr lang="en-US" sz="2800" dirty="0">
                <a:ea typeface="ＭＳ Ｐゴシック" charset="0"/>
                <a:cs typeface="Times New Roman" charset="0"/>
              </a:rPr>
              <a:t>Metropolitan Hospital </a:t>
            </a:r>
            <a:r>
              <a:rPr lang="en-US" sz="2800" dirty="0" smtClean="0">
                <a:ea typeface="ＭＳ Ｐゴシック" charset="0"/>
                <a:cs typeface="Times New Roman" charset="0"/>
              </a:rPr>
              <a:t>Association, which comprise </a:t>
            </a:r>
            <a:r>
              <a:rPr lang="en-US" sz="2800" dirty="0">
                <a:ea typeface="ＭＳ Ｐゴシック" charset="0"/>
                <a:cs typeface="Times New Roman" charset="0"/>
              </a:rPr>
              <a:t>the Suburban Health Care Alliance. Kevin Dahill also serves as Executive Vice President of the Healthcare Association of New York State (HANYS)</a:t>
            </a:r>
            <a:endParaRPr lang="en-US" sz="2800" dirty="0"/>
          </a:p>
        </p:txBody>
      </p:sp>
    </p:spTree>
    <p:extLst>
      <p:ext uri="{BB962C8B-B14F-4D97-AF65-F5344CB8AC3E}">
        <p14:creationId xmlns:p14="http://schemas.microsoft.com/office/powerpoint/2010/main" val="943233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a:xfrm>
            <a:off x="2133600" y="5334000"/>
            <a:ext cx="47244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http://fibromyalgianewstoday.com/wp-content/uploads/2015/03/shutterstock_2435743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2" y="533400"/>
            <a:ext cx="4637397" cy="5880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53000" y="1349799"/>
            <a:ext cx="4038600" cy="4247317"/>
          </a:xfrm>
          <a:prstGeom prst="rect">
            <a:avLst/>
          </a:prstGeom>
          <a:noFill/>
        </p:spPr>
        <p:txBody>
          <a:bodyPr wrap="square" lIns="91440" tIns="45720" rIns="91440" bIns="45720">
            <a:spAutoFit/>
          </a:bodyPr>
          <a:lstStyle/>
          <a:p>
            <a:pPr algn="ctr"/>
            <a:r>
              <a:rPr lang="en-US" sz="5400" b="1" dirty="0" smtClean="0">
                <a:ln w="12700">
                  <a:solidFill>
                    <a:schemeClr val="tx2">
                      <a:satMod val="155000"/>
                    </a:schemeClr>
                  </a:solidFill>
                  <a:prstDash val="solid"/>
                </a:ln>
                <a:latin typeface="Calibri" panose="020F0502020204030204" pitchFamily="34" charset="0"/>
              </a:rPr>
              <a:t>Networking, Stretch Break &amp; Sign up for Workgroup Participation</a:t>
            </a:r>
            <a:endParaRPr lang="en-US" sz="5400" b="1" dirty="0">
              <a:ln w="12700">
                <a:solidFill>
                  <a:schemeClr val="tx2">
                    <a:satMod val="155000"/>
                  </a:schemeClr>
                </a:solidFill>
                <a:prstDash val="solid"/>
              </a:ln>
              <a:latin typeface="Calibri" panose="020F0502020204030204" pitchFamily="34" charset="0"/>
            </a:endParaRPr>
          </a:p>
        </p:txBody>
      </p:sp>
    </p:spTree>
    <p:extLst>
      <p:ext uri="{BB962C8B-B14F-4D97-AF65-F5344CB8AC3E}">
        <p14:creationId xmlns:p14="http://schemas.microsoft.com/office/powerpoint/2010/main" val="3347706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LIHC Walking Events</a:t>
            </a:r>
            <a:endParaRPr lang="en-US" dirty="0"/>
          </a:p>
        </p:txBody>
      </p:sp>
      <p:sp>
        <p:nvSpPr>
          <p:cNvPr id="3" name="Content Placeholder 2"/>
          <p:cNvSpPr>
            <a:spLocks noGrp="1"/>
          </p:cNvSpPr>
          <p:nvPr>
            <p:ph idx="1"/>
          </p:nvPr>
        </p:nvSpPr>
        <p:spPr/>
        <p:txBody>
          <a:bodyPr/>
          <a:lstStyle/>
          <a:p>
            <a:r>
              <a:rPr lang="en-US" dirty="0" smtClean="0"/>
              <a:t>Suffolk County </a:t>
            </a:r>
          </a:p>
          <a:p>
            <a:pPr lvl="1"/>
            <a:r>
              <a:rPr lang="en-US" dirty="0" smtClean="0"/>
              <a:t>Thursday, August 17, 4:30 p.m.</a:t>
            </a:r>
          </a:p>
          <a:p>
            <a:pPr lvl="1"/>
            <a:r>
              <a:rPr lang="en-US" dirty="0" smtClean="0"/>
              <a:t>Caleb Smith State Park, Smithtown</a:t>
            </a:r>
          </a:p>
          <a:p>
            <a:r>
              <a:rPr lang="en-US" dirty="0" smtClean="0"/>
              <a:t>Nassau County</a:t>
            </a:r>
          </a:p>
          <a:p>
            <a:pPr lvl="1"/>
            <a:r>
              <a:rPr lang="en-US" dirty="0" smtClean="0"/>
              <a:t>Thursday, August 31, 5:30 p.m.</a:t>
            </a:r>
          </a:p>
          <a:p>
            <a:pPr lvl="1"/>
            <a:r>
              <a:rPr lang="en-US" dirty="0" smtClean="0"/>
              <a:t>Bethpage State Park, Bethpage</a:t>
            </a:r>
          </a:p>
          <a:p>
            <a:pPr lvl="1"/>
            <a:endParaRPr lang="en-US" dirty="0" smtClean="0"/>
          </a:p>
          <a:p>
            <a:pPr lvl="1"/>
            <a:endParaRPr lang="en-US" dirty="0" smtClean="0"/>
          </a:p>
          <a:p>
            <a:pPr lvl="1"/>
            <a:endParaRPr lang="en-US" dirty="0" smtClean="0"/>
          </a:p>
        </p:txBody>
      </p:sp>
    </p:spTree>
    <p:extLst>
      <p:ext uri="{BB962C8B-B14F-4D97-AF65-F5344CB8AC3E}">
        <p14:creationId xmlns:p14="http://schemas.microsoft.com/office/powerpoint/2010/main" val="39421888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Walking Events</a:t>
            </a:r>
            <a:endParaRPr lang="en-US" dirty="0"/>
          </a:p>
        </p:txBody>
      </p:sp>
      <p:sp>
        <p:nvSpPr>
          <p:cNvPr id="3" name="Content Placeholder 2"/>
          <p:cNvSpPr>
            <a:spLocks noGrp="1"/>
          </p:cNvSpPr>
          <p:nvPr>
            <p:ph idx="1"/>
          </p:nvPr>
        </p:nvSpPr>
        <p:spPr/>
        <p:txBody>
          <a:bodyPr/>
          <a:lstStyle/>
          <a:p>
            <a:r>
              <a:rPr lang="en-US" dirty="0" smtClean="0"/>
              <a:t>Suffolk County Marathon</a:t>
            </a:r>
          </a:p>
          <a:p>
            <a:pPr lvl="1"/>
            <a:r>
              <a:rPr lang="en-US" dirty="0"/>
              <a:t>Sunday, October </a:t>
            </a:r>
            <a:r>
              <a:rPr lang="en-US" dirty="0" smtClean="0"/>
              <a:t>29, </a:t>
            </a:r>
            <a:r>
              <a:rPr lang="en-US" dirty="0"/>
              <a:t>8:00 </a:t>
            </a:r>
            <a:r>
              <a:rPr lang="en-US" dirty="0" smtClean="0"/>
              <a:t>a.m.</a:t>
            </a:r>
          </a:p>
          <a:p>
            <a:r>
              <a:rPr lang="en-US" dirty="0" smtClean="0"/>
              <a:t>Nassau County 5k Family Fun Walk &amp; Health Expo</a:t>
            </a:r>
          </a:p>
          <a:p>
            <a:pPr lvl="1"/>
            <a:r>
              <a:rPr lang="en-US" dirty="0" smtClean="0"/>
              <a:t>Saturday, September 30, 10:00 a.m. </a:t>
            </a:r>
            <a:endParaRPr lang="en-US" dirty="0"/>
          </a:p>
        </p:txBody>
      </p:sp>
    </p:spTree>
    <p:extLst>
      <p:ext uri="{BB962C8B-B14F-4D97-AF65-F5344CB8AC3E}">
        <p14:creationId xmlns:p14="http://schemas.microsoft.com/office/powerpoint/2010/main" val="3420147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DSRIP Partnership Updates</a:t>
            </a:r>
            <a:endParaRPr lang="en-US" dirty="0"/>
          </a:p>
        </p:txBody>
      </p:sp>
      <p:sp>
        <p:nvSpPr>
          <p:cNvPr id="3" name="Content Placeholder 2"/>
          <p:cNvSpPr>
            <a:spLocks noGrp="1"/>
          </p:cNvSpPr>
          <p:nvPr>
            <p:ph idx="1"/>
          </p:nvPr>
        </p:nvSpPr>
        <p:spPr/>
        <p:txBody>
          <a:bodyPr/>
          <a:lstStyle/>
          <a:p>
            <a:r>
              <a:rPr lang="en-US" dirty="0"/>
              <a:t>Suffolk Care </a:t>
            </a:r>
            <a:r>
              <a:rPr lang="en-US" dirty="0" smtClean="0"/>
              <a:t>Collaborative</a:t>
            </a:r>
          </a:p>
          <a:p>
            <a:r>
              <a:rPr lang="en-US" dirty="0" smtClean="0"/>
              <a:t>Nassau Queens PPS</a:t>
            </a:r>
          </a:p>
          <a:p>
            <a:endParaRPr lang="en-US" dirty="0" smtClean="0"/>
          </a:p>
        </p:txBody>
      </p:sp>
    </p:spTree>
    <p:extLst>
      <p:ext uri="{BB962C8B-B14F-4D97-AF65-F5344CB8AC3E}">
        <p14:creationId xmlns:p14="http://schemas.microsoft.com/office/powerpoint/2010/main" val="2105182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merican-Flag-Wallpaper-and-The-Sky-1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400" y="4842932"/>
            <a:ext cx="4006333" cy="1761068"/>
          </a:xfrm>
          <a:prstGeom prst="rect">
            <a:avLst/>
          </a:prstGeom>
        </p:spPr>
      </p:pic>
      <p:sp>
        <p:nvSpPr>
          <p:cNvPr id="2" name="Title 1"/>
          <p:cNvSpPr>
            <a:spLocks noGrp="1"/>
          </p:cNvSpPr>
          <p:nvPr>
            <p:ph type="ctrTitle"/>
          </p:nvPr>
        </p:nvSpPr>
        <p:spPr>
          <a:xfrm>
            <a:off x="685800" y="2142068"/>
            <a:ext cx="7772400" cy="1470025"/>
          </a:xfrm>
        </p:spPr>
        <p:txBody>
          <a:bodyPr/>
          <a:lstStyle/>
          <a:p>
            <a:r>
              <a:rPr lang="en-US" dirty="0" smtClean="0">
                <a:solidFill>
                  <a:schemeClr val="tx2"/>
                </a:solidFill>
              </a:rPr>
              <a:t>Suffolk Marathon</a:t>
            </a:r>
            <a:endParaRPr lang="en-US" dirty="0">
              <a:solidFill>
                <a:schemeClr val="tx2"/>
              </a:solidFill>
            </a:endParaRPr>
          </a:p>
        </p:txBody>
      </p:sp>
      <p:sp>
        <p:nvSpPr>
          <p:cNvPr id="3" name="Subtitle 2"/>
          <p:cNvSpPr>
            <a:spLocks noGrp="1"/>
          </p:cNvSpPr>
          <p:nvPr>
            <p:ph type="subTitle" idx="1"/>
          </p:nvPr>
        </p:nvSpPr>
        <p:spPr>
          <a:xfrm>
            <a:off x="210444" y="3268131"/>
            <a:ext cx="8815023" cy="1397001"/>
          </a:xfrm>
        </p:spPr>
        <p:txBody>
          <a:bodyPr>
            <a:normAutofit/>
          </a:bodyPr>
          <a:lstStyle/>
          <a:p>
            <a:r>
              <a:rPr lang="en-US" dirty="0" smtClean="0">
                <a:solidFill>
                  <a:schemeClr val="accent2"/>
                </a:solidFill>
              </a:rPr>
              <a:t>Come out and support Suffolk County Veterans on Sunday, October 29</a:t>
            </a:r>
            <a:r>
              <a:rPr lang="en-US" baseline="30000" dirty="0" smtClean="0">
                <a:solidFill>
                  <a:schemeClr val="accent2"/>
                </a:solidFill>
              </a:rPr>
              <a:t>th</a:t>
            </a:r>
            <a:r>
              <a:rPr lang="en-US" dirty="0" smtClean="0">
                <a:solidFill>
                  <a:schemeClr val="accent2"/>
                </a:solidFill>
              </a:rPr>
              <a:t>, 2017 at </a:t>
            </a:r>
            <a:r>
              <a:rPr lang="en-US" dirty="0" smtClean="0">
                <a:solidFill>
                  <a:srgbClr val="C0504D"/>
                </a:solidFill>
              </a:rPr>
              <a:t>8:00 AM</a:t>
            </a:r>
            <a:endParaRPr lang="en-US" dirty="0">
              <a:solidFill>
                <a:srgbClr val="C0504D"/>
              </a:solidFill>
            </a:endParaRPr>
          </a:p>
        </p:txBody>
      </p:sp>
      <p:pic>
        <p:nvPicPr>
          <p:cNvPr id="5" name="Picture 4" descr="bann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26"/>
            <a:ext cx="9144000" cy="2202743"/>
          </a:xfrm>
          <a:prstGeom prst="rect">
            <a:avLst/>
          </a:prstGeom>
        </p:spPr>
      </p:pic>
      <p:pic>
        <p:nvPicPr>
          <p:cNvPr id="7" name="Picture 6" descr="MARATHON 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4339" y="4842932"/>
            <a:ext cx="2242681" cy="1761068"/>
          </a:xfrm>
          <a:prstGeom prst="rect">
            <a:avLst/>
          </a:prstGeom>
        </p:spPr>
      </p:pic>
      <p:pic>
        <p:nvPicPr>
          <p:cNvPr id="6" name="Picture 5" descr="MARATHO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0444" y="4842932"/>
            <a:ext cx="2604167" cy="1761068"/>
          </a:xfrm>
          <a:prstGeom prst="rect">
            <a:avLst/>
          </a:prstGeom>
        </p:spPr>
      </p:pic>
    </p:spTree>
    <p:extLst>
      <p:ext uri="{BB962C8B-B14F-4D97-AF65-F5344CB8AC3E}">
        <p14:creationId xmlns:p14="http://schemas.microsoft.com/office/powerpoint/2010/main" val="5311967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6600" dirty="0" smtClean="0">
                <a:solidFill>
                  <a:schemeClr val="tx2"/>
                </a:solidFill>
              </a:rPr>
              <a:t>Events</a:t>
            </a:r>
            <a:endParaRPr lang="en-US" sz="6600" dirty="0">
              <a:solidFill>
                <a:schemeClr val="tx2"/>
              </a:solidFill>
            </a:endParaRPr>
          </a:p>
        </p:txBody>
      </p:sp>
      <p:pic>
        <p:nvPicPr>
          <p:cNvPr id="12" name="Content Placeholder 11" descr="ma31.jpg"/>
          <p:cNvPicPr>
            <a:picLocks noGrp="1" noChangeAspect="1"/>
          </p:cNvPicPr>
          <p:nvPr>
            <p:ph idx="1"/>
          </p:nvPr>
        </p:nvPicPr>
        <p:blipFill>
          <a:blip r:embed="rId2">
            <a:extLst>
              <a:ext uri="{28A0092B-C50C-407E-A947-70E740481C1C}">
                <a14:useLocalDpi xmlns:a14="http://schemas.microsoft.com/office/drawing/2010/main" val="0"/>
              </a:ext>
            </a:extLst>
          </a:blip>
          <a:srcRect l="7806" r="7806"/>
          <a:stretch>
            <a:fillRect/>
          </a:stretch>
        </p:blipFill>
        <p:spPr>
          <a:xfrm>
            <a:off x="3659715" y="425447"/>
            <a:ext cx="5111750" cy="5853113"/>
          </a:xfrm>
        </p:spPr>
      </p:pic>
      <p:sp>
        <p:nvSpPr>
          <p:cNvPr id="11" name="Text Placeholder 10"/>
          <p:cNvSpPr>
            <a:spLocks noGrp="1"/>
          </p:cNvSpPr>
          <p:nvPr>
            <p:ph type="body" sz="half" idx="2"/>
          </p:nvPr>
        </p:nvSpPr>
        <p:spPr/>
        <p:txBody>
          <a:bodyPr>
            <a:normAutofit/>
          </a:bodyPr>
          <a:lstStyle/>
          <a:p>
            <a:pPr marL="285750" indent="-285750">
              <a:buFont typeface="Arial"/>
              <a:buChar char="•"/>
            </a:pPr>
            <a:r>
              <a:rPr lang="en-US" sz="2800" dirty="0" smtClean="0">
                <a:solidFill>
                  <a:schemeClr val="accent2"/>
                </a:solidFill>
              </a:rPr>
              <a:t>Full Marathon</a:t>
            </a:r>
          </a:p>
          <a:p>
            <a:pPr marL="285750" indent="-285750">
              <a:buFont typeface="Arial"/>
              <a:buChar char="•"/>
            </a:pPr>
            <a:r>
              <a:rPr lang="en-US" sz="2800" dirty="0" smtClean="0">
                <a:solidFill>
                  <a:schemeClr val="accent2"/>
                </a:solidFill>
              </a:rPr>
              <a:t>Half Marathon</a:t>
            </a:r>
          </a:p>
          <a:p>
            <a:pPr marL="285750" indent="-285750">
              <a:buFont typeface="Arial"/>
              <a:buChar char="•"/>
            </a:pPr>
            <a:r>
              <a:rPr lang="en-US" sz="2800" dirty="0" smtClean="0">
                <a:solidFill>
                  <a:schemeClr val="accent2"/>
                </a:solidFill>
              </a:rPr>
              <a:t>5k </a:t>
            </a:r>
          </a:p>
          <a:p>
            <a:pPr marL="285750" indent="-285750">
              <a:buFont typeface="Arial"/>
              <a:buChar char="•"/>
            </a:pPr>
            <a:r>
              <a:rPr lang="en-US" sz="2800" dirty="0" smtClean="0">
                <a:solidFill>
                  <a:schemeClr val="accent2"/>
                </a:solidFill>
              </a:rPr>
              <a:t>4 Member Relay </a:t>
            </a:r>
            <a:endParaRPr lang="en-US" sz="2800" dirty="0">
              <a:solidFill>
                <a:schemeClr val="accent2"/>
              </a:solidFill>
            </a:endParaRPr>
          </a:p>
        </p:txBody>
      </p:sp>
    </p:spTree>
    <p:extLst>
      <p:ext uri="{BB962C8B-B14F-4D97-AF65-F5344CB8AC3E}">
        <p14:creationId xmlns:p14="http://schemas.microsoft.com/office/powerpoint/2010/main" val="2960331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err="1" smtClean="0">
                <a:solidFill>
                  <a:schemeClr val="accent2"/>
                </a:solidFill>
              </a:rPr>
              <a:t>FreedomFest</a:t>
            </a:r>
            <a:r>
              <a:rPr lang="en-US" dirty="0" smtClean="0">
                <a:solidFill>
                  <a:schemeClr val="accent2"/>
                </a:solidFill>
              </a:rPr>
              <a:t>: Taste of Long Island Festival </a:t>
            </a:r>
            <a:endParaRPr lang="en-US" dirty="0">
              <a:solidFill>
                <a:schemeClr val="accent2"/>
              </a:solidFill>
            </a:endParaRP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075051388"/>
              </p:ext>
            </p:extLst>
          </p:nvPr>
        </p:nvGraphicFramePr>
        <p:xfrm>
          <a:off x="372533" y="1600200"/>
          <a:ext cx="46228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4995332" y="1930400"/>
            <a:ext cx="4148667" cy="3416320"/>
          </a:xfrm>
          <a:prstGeom prst="rect">
            <a:avLst/>
          </a:prstGeom>
          <a:noFill/>
        </p:spPr>
        <p:txBody>
          <a:bodyPr wrap="square" rtlCol="0">
            <a:spAutoFit/>
          </a:bodyPr>
          <a:lstStyle/>
          <a:p>
            <a:pPr algn="ctr" defTabSz="457200"/>
            <a:r>
              <a:rPr lang="en-US" sz="3200" dirty="0" smtClean="0">
                <a:solidFill>
                  <a:srgbClr val="1F497D"/>
                </a:solidFill>
              </a:rPr>
              <a:t>Bringing the best of Long Island straight to you!</a:t>
            </a:r>
          </a:p>
          <a:p>
            <a:pPr marL="285750" indent="-285750" defTabSz="457200">
              <a:buFont typeface="Arial"/>
              <a:buChar char="•"/>
            </a:pPr>
            <a:r>
              <a:rPr lang="en-US" sz="2400" dirty="0" smtClean="0">
                <a:solidFill>
                  <a:srgbClr val="C0504D"/>
                </a:solidFill>
              </a:rPr>
              <a:t>Starting at 9:00 AM</a:t>
            </a:r>
          </a:p>
          <a:p>
            <a:pPr marL="285750" indent="-285750" defTabSz="457200">
              <a:buFont typeface="Arial"/>
              <a:buChar char="•"/>
            </a:pPr>
            <a:r>
              <a:rPr lang="en-US" sz="2400" dirty="0" smtClean="0">
                <a:solidFill>
                  <a:srgbClr val="C0504D"/>
                </a:solidFill>
              </a:rPr>
              <a:t>Highlighting the best of local Long Island </a:t>
            </a:r>
          </a:p>
          <a:p>
            <a:pPr marL="285750" indent="-285750" defTabSz="457200">
              <a:buFont typeface="Arial"/>
              <a:buChar char="•"/>
            </a:pPr>
            <a:r>
              <a:rPr lang="en-US" sz="2400" dirty="0" smtClean="0">
                <a:solidFill>
                  <a:srgbClr val="C0504D"/>
                </a:solidFill>
              </a:rPr>
              <a:t>Free tasting for race participants</a:t>
            </a:r>
            <a:endParaRPr lang="en-US" sz="2400" dirty="0">
              <a:solidFill>
                <a:srgbClr val="C0504D"/>
              </a:solidFill>
            </a:endParaRPr>
          </a:p>
        </p:txBody>
      </p:sp>
    </p:spTree>
    <p:extLst>
      <p:ext uri="{BB962C8B-B14F-4D97-AF65-F5344CB8AC3E}">
        <p14:creationId xmlns:p14="http://schemas.microsoft.com/office/powerpoint/2010/main" val="4598718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2"/>
                </a:solidFill>
              </a:rPr>
              <a:t>To register visit </a:t>
            </a:r>
            <a:endParaRPr lang="en-US" dirty="0">
              <a:solidFill>
                <a:schemeClr val="accent2"/>
              </a:solidFill>
            </a:endParaRPr>
          </a:p>
        </p:txBody>
      </p:sp>
      <p:sp>
        <p:nvSpPr>
          <p:cNvPr id="3" name="Subtitle 2"/>
          <p:cNvSpPr>
            <a:spLocks noGrp="1"/>
          </p:cNvSpPr>
          <p:nvPr>
            <p:ph type="subTitle" idx="1"/>
          </p:nvPr>
        </p:nvSpPr>
        <p:spPr>
          <a:xfrm>
            <a:off x="304801" y="3395134"/>
            <a:ext cx="8551332" cy="1752600"/>
          </a:xfrm>
        </p:spPr>
        <p:txBody>
          <a:bodyPr>
            <a:normAutofit/>
          </a:bodyPr>
          <a:lstStyle/>
          <a:p>
            <a:r>
              <a:rPr lang="en-US" sz="5400" dirty="0" err="1" smtClean="0">
                <a:solidFill>
                  <a:srgbClr val="1F497D"/>
                </a:solidFill>
              </a:rPr>
              <a:t>www.SuffolkMarathon.com</a:t>
            </a:r>
            <a:endParaRPr lang="en-US" sz="4000" dirty="0">
              <a:solidFill>
                <a:srgbClr val="1F497D"/>
              </a:solidFill>
            </a:endParaRPr>
          </a:p>
        </p:txBody>
      </p:sp>
      <p:pic>
        <p:nvPicPr>
          <p:cNvPr id="4" name="Picture 3" descr="bann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6"/>
            <a:ext cx="9144000" cy="2202743"/>
          </a:xfrm>
          <a:prstGeom prst="rect">
            <a:avLst/>
          </a:prstGeom>
        </p:spPr>
      </p:pic>
      <p:pic>
        <p:nvPicPr>
          <p:cNvPr id="5" name="Picture 4" descr="DSC_018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4531261"/>
            <a:ext cx="3217331" cy="2144364"/>
          </a:xfrm>
          <a:prstGeom prst="rect">
            <a:avLst/>
          </a:prstGeom>
        </p:spPr>
      </p:pic>
      <p:pic>
        <p:nvPicPr>
          <p:cNvPr id="6" name="Picture 5" descr="MARATHON1.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8800" y="4532078"/>
            <a:ext cx="3217333" cy="2143548"/>
          </a:xfrm>
          <a:prstGeom prst="rect">
            <a:avLst/>
          </a:prstGeom>
        </p:spPr>
      </p:pic>
    </p:spTree>
    <p:extLst>
      <p:ext uri="{BB962C8B-B14F-4D97-AF65-F5344CB8AC3E}">
        <p14:creationId xmlns:p14="http://schemas.microsoft.com/office/powerpoint/2010/main" val="34348697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rPr>
              <a:t>Nassau County Family 5K Walk &amp; Health Expo </a:t>
            </a:r>
            <a:endParaRPr lang="en-US" dirty="0"/>
          </a:p>
        </p:txBody>
      </p:sp>
      <p:sp>
        <p:nvSpPr>
          <p:cNvPr id="3" name="Content Placeholder 2"/>
          <p:cNvSpPr>
            <a:spLocks noGrp="1"/>
          </p:cNvSpPr>
          <p:nvPr>
            <p:ph idx="1"/>
          </p:nvPr>
        </p:nvSpPr>
        <p:spPr/>
        <p:txBody>
          <a:bodyPr>
            <a:normAutofit/>
          </a:bodyPr>
          <a:lstStyle/>
          <a:p>
            <a:r>
              <a:rPr lang="en-US" dirty="0" smtClean="0"/>
              <a:t>Saturday, September 30,  10:00 a.m.</a:t>
            </a:r>
          </a:p>
          <a:p>
            <a:r>
              <a:rPr lang="en-US" dirty="0" smtClean="0"/>
              <a:t>Free registration   </a:t>
            </a:r>
            <a:endParaRPr lang="en-US" dirty="0"/>
          </a:p>
          <a:p>
            <a:r>
              <a:rPr lang="en-US" u="sng" dirty="0" smtClean="0">
                <a:solidFill>
                  <a:srgbClr val="FFFF00"/>
                </a:solidFill>
              </a:rPr>
              <a:t>www.Nassau5k2017.eventbrite.com</a:t>
            </a:r>
          </a:p>
          <a:p>
            <a:r>
              <a:rPr lang="en-US" dirty="0"/>
              <a:t>Contact </a:t>
            </a:r>
            <a:r>
              <a:rPr lang="en-US" b="1" dirty="0"/>
              <a:t>Carolyn </a:t>
            </a:r>
            <a:r>
              <a:rPr lang="en-US" b="1" dirty="0" smtClean="0"/>
              <a:t>McCummings </a:t>
            </a:r>
            <a:r>
              <a:rPr lang="en-US" dirty="0" smtClean="0"/>
              <a:t>Nassau </a:t>
            </a:r>
            <a:r>
              <a:rPr lang="en-US" dirty="0"/>
              <a:t>County Department of </a:t>
            </a:r>
            <a:r>
              <a:rPr lang="en-US" dirty="0" smtClean="0"/>
              <a:t>Health</a:t>
            </a:r>
          </a:p>
          <a:p>
            <a:pPr lvl="1"/>
            <a:r>
              <a:rPr lang="en-US" dirty="0" smtClean="0"/>
              <a:t>cmccummings@nassaucountyny.gov</a:t>
            </a:r>
          </a:p>
          <a:p>
            <a:pPr lvl="1"/>
            <a:r>
              <a:rPr lang="en-US" dirty="0" smtClean="0"/>
              <a:t>O- 516-227-9437</a:t>
            </a:r>
            <a:r>
              <a:rPr lang="en-US" dirty="0"/>
              <a:t/>
            </a:r>
            <a:br>
              <a:rPr lang="en-US" dirty="0"/>
            </a:br>
            <a:r>
              <a:rPr lang="en-US" dirty="0" smtClean="0"/>
              <a:t>F- 516-227-9610</a:t>
            </a:r>
            <a:endParaRPr lang="en-US" dirty="0"/>
          </a:p>
          <a:p>
            <a:endParaRPr lang="en-US" dirty="0">
              <a:solidFill>
                <a:srgbClr val="FFFF00"/>
              </a:solidFill>
            </a:endParaRPr>
          </a:p>
        </p:txBody>
      </p:sp>
    </p:spTree>
    <p:extLst>
      <p:ext uri="{BB962C8B-B14F-4D97-AF65-F5344CB8AC3E}">
        <p14:creationId xmlns:p14="http://schemas.microsoft.com/office/powerpoint/2010/main" val="1497841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rPr>
              <a:t>Dog Owners Walk </a:t>
            </a:r>
            <a:r>
              <a:rPr lang="en-US" dirty="0" smtClean="0">
                <a:effectLst/>
              </a:rPr>
              <a:t>More </a:t>
            </a:r>
            <a:r>
              <a:rPr lang="en-US" dirty="0">
                <a:effectLst/>
              </a:rPr>
              <a:t>Per Day</a:t>
            </a:r>
            <a:endParaRPr lang="en-US" dirty="0"/>
          </a:p>
        </p:txBody>
      </p:sp>
      <p:pic>
        <p:nvPicPr>
          <p:cNvPr id="1026" name="Picture 2" descr="C:\Users\kwhitehe\Desktop\gettyimages-595370818_custom-583621b61ec952bd533f7a16b1e04f79ac7da978-s800-c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560" y="1295400"/>
            <a:ext cx="6648881"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7304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Partners</a:t>
            </a:r>
            <a:endParaRPr lang="en-US" dirty="0"/>
          </a:p>
        </p:txBody>
      </p:sp>
      <p:sp>
        <p:nvSpPr>
          <p:cNvPr id="3" name="Content Placeholder 2"/>
          <p:cNvSpPr>
            <a:spLocks noGrp="1"/>
          </p:cNvSpPr>
          <p:nvPr>
            <p:ph idx="1"/>
          </p:nvPr>
        </p:nvSpPr>
        <p:spPr/>
        <p:txBody>
          <a:bodyPr/>
          <a:lstStyle/>
          <a:p>
            <a:r>
              <a:rPr lang="en-US" dirty="0" smtClean="0"/>
              <a:t>Library Asset Mapping Project</a:t>
            </a:r>
          </a:p>
          <a:p>
            <a:pPr lvl="1"/>
            <a:r>
              <a:rPr lang="en-US" dirty="0" smtClean="0"/>
              <a:t>Uncovering the </a:t>
            </a:r>
            <a:r>
              <a:rPr lang="en-US" dirty="0"/>
              <a:t>health-related and social-service related programming occurring at public libraries throughout Nassau and Suffolk counties</a:t>
            </a:r>
          </a:p>
        </p:txBody>
      </p:sp>
    </p:spTree>
    <p:extLst>
      <p:ext uri="{BB962C8B-B14F-4D97-AF65-F5344CB8AC3E}">
        <p14:creationId xmlns:p14="http://schemas.microsoft.com/office/powerpoint/2010/main" val="27978946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Community Health Assessment Survey</a:t>
            </a:r>
            <a:endParaRPr lang="en-US" dirty="0"/>
          </a:p>
        </p:txBody>
      </p:sp>
      <p:sp>
        <p:nvSpPr>
          <p:cNvPr id="3" name="Content Placeholder 2"/>
          <p:cNvSpPr>
            <a:spLocks noGrp="1"/>
          </p:cNvSpPr>
          <p:nvPr>
            <p:ph idx="1"/>
          </p:nvPr>
        </p:nvSpPr>
        <p:spPr/>
        <p:txBody>
          <a:bodyPr>
            <a:normAutofit/>
          </a:bodyPr>
          <a:lstStyle/>
          <a:p>
            <a:r>
              <a:rPr lang="en-US" dirty="0"/>
              <a:t>Title </a:t>
            </a:r>
            <a:r>
              <a:rPr lang="en-US" dirty="0" smtClean="0"/>
              <a:t>reflects </a:t>
            </a:r>
            <a:r>
              <a:rPr lang="en-US" dirty="0"/>
              <a:t>the addition of eastern Queens to the catchment </a:t>
            </a:r>
            <a:r>
              <a:rPr lang="en-US" dirty="0" smtClean="0"/>
              <a:t>area</a:t>
            </a:r>
          </a:p>
          <a:p>
            <a:r>
              <a:rPr lang="en-US" u="sng" dirty="0" smtClean="0"/>
              <a:t>WHAT DO YOU NEED TO DO?</a:t>
            </a:r>
          </a:p>
          <a:p>
            <a:pPr lvl="1"/>
            <a:r>
              <a:rPr lang="en-US" b="1" dirty="0"/>
              <a:t>Online</a:t>
            </a:r>
            <a:r>
              <a:rPr lang="en-US" dirty="0"/>
              <a:t>: The link to this survey remains </a:t>
            </a:r>
            <a:r>
              <a:rPr lang="en-US" dirty="0" smtClean="0"/>
              <a:t>the same </a:t>
            </a:r>
            <a:r>
              <a:rPr lang="en-US" u="sng" dirty="0" smtClean="0">
                <a:solidFill>
                  <a:srgbClr val="FFFF00"/>
                </a:solidFill>
              </a:rPr>
              <a:t>www.surveymonkey.com/r/CMLICHAS</a:t>
            </a:r>
            <a:r>
              <a:rPr lang="en-US" dirty="0">
                <a:solidFill>
                  <a:srgbClr val="FFFF00"/>
                </a:solidFill>
              </a:rPr>
              <a:t> </a:t>
            </a:r>
          </a:p>
          <a:p>
            <a:pPr lvl="1"/>
            <a:r>
              <a:rPr lang="en-US" b="1" dirty="0" smtClean="0"/>
              <a:t>Paper</a:t>
            </a:r>
            <a:r>
              <a:rPr lang="en-US" dirty="0"/>
              <a:t>: </a:t>
            </a:r>
            <a:r>
              <a:rPr lang="en-US" dirty="0" smtClean="0"/>
              <a:t>Replace </a:t>
            </a:r>
            <a:r>
              <a:rPr lang="en-US" dirty="0"/>
              <a:t>your current </a:t>
            </a:r>
            <a:r>
              <a:rPr lang="en-US" dirty="0" smtClean="0"/>
              <a:t>surveys. Download at</a:t>
            </a:r>
            <a:r>
              <a:rPr lang="en-US" dirty="0"/>
              <a:t> </a:t>
            </a:r>
            <a:r>
              <a:rPr lang="en-US" u="sng" dirty="0" smtClean="0">
                <a:solidFill>
                  <a:srgbClr val="FFFF00"/>
                </a:solidFill>
              </a:rPr>
              <a:t>lihealthcollab.org/member-materials</a:t>
            </a:r>
            <a:endParaRPr lang="en-US" dirty="0"/>
          </a:p>
        </p:txBody>
      </p:sp>
    </p:spTree>
    <p:extLst>
      <p:ext uri="{BB962C8B-B14F-4D97-AF65-F5344CB8AC3E}">
        <p14:creationId xmlns:p14="http://schemas.microsoft.com/office/powerpoint/2010/main" val="1032208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Competency</a:t>
            </a:r>
            <a:endParaRPr lang="en-US" dirty="0"/>
          </a:p>
        </p:txBody>
      </p:sp>
      <p:sp>
        <p:nvSpPr>
          <p:cNvPr id="3" name="Content Placeholder 2"/>
          <p:cNvSpPr>
            <a:spLocks noGrp="1"/>
          </p:cNvSpPr>
          <p:nvPr>
            <p:ph idx="1"/>
          </p:nvPr>
        </p:nvSpPr>
        <p:spPr/>
        <p:txBody>
          <a:bodyPr/>
          <a:lstStyle/>
          <a:p>
            <a:r>
              <a:rPr lang="en-US" dirty="0" smtClean="0"/>
              <a:t>Central branded website</a:t>
            </a:r>
          </a:p>
          <a:p>
            <a:r>
              <a:rPr lang="en-US" dirty="0" smtClean="0"/>
              <a:t>Refresher </a:t>
            </a:r>
            <a:r>
              <a:rPr lang="en-US" dirty="0"/>
              <a:t>s</a:t>
            </a:r>
            <a:r>
              <a:rPr lang="en-US" dirty="0" smtClean="0"/>
              <a:t>ession qualitative analysis </a:t>
            </a:r>
          </a:p>
          <a:p>
            <a:r>
              <a:rPr lang="en-US" dirty="0" smtClean="0"/>
              <a:t>New tools</a:t>
            </a:r>
          </a:p>
        </p:txBody>
      </p:sp>
      <p:sp useBgFill="1">
        <p:nvSpPr>
          <p:cNvPr id="4" name="Rectangle 3"/>
          <p:cNvSpPr/>
          <p:nvPr/>
        </p:nvSpPr>
        <p:spPr>
          <a:xfrm>
            <a:off x="2590800" y="5334210"/>
            <a:ext cx="5334000" cy="13053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6975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r>
              <a:rPr lang="en-US" dirty="0" smtClean="0"/>
              <a:t>Questions/Feedback?</a:t>
            </a:r>
            <a:endParaRPr lang="en-US" dirty="0"/>
          </a:p>
        </p:txBody>
      </p:sp>
    </p:spTree>
    <p:extLst>
      <p:ext uri="{BB962C8B-B14F-4D97-AF65-F5344CB8AC3E}">
        <p14:creationId xmlns:p14="http://schemas.microsoft.com/office/powerpoint/2010/main" val="2579613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4" name="Text Placeholder 3"/>
          <p:cNvSpPr>
            <a:spLocks noGrp="1"/>
          </p:cNvSpPr>
          <p:nvPr>
            <p:ph type="body" sz="quarter" idx="15"/>
          </p:nvPr>
        </p:nvSpPr>
        <p:spPr>
          <a:xfrm>
            <a:off x="952500" y="1726452"/>
            <a:ext cx="7239000" cy="1601473"/>
          </a:xfrm>
        </p:spPr>
        <p:txBody>
          <a:bodyPr>
            <a:normAutofit/>
          </a:bodyPr>
          <a:lstStyle/>
          <a:p>
            <a:r>
              <a:rPr lang="en-US" sz="3200" b="1" dirty="0" smtClean="0">
                <a:solidFill>
                  <a:schemeClr val="tx1">
                    <a:lumMod val="75000"/>
                    <a:lumOff val="25000"/>
                  </a:schemeClr>
                </a:solidFill>
              </a:rPr>
              <a:t>Partnership Opportunities for CBO’s</a:t>
            </a:r>
            <a:endParaRPr lang="en-US" sz="3200" b="1" dirty="0">
              <a:solidFill>
                <a:schemeClr val="tx1">
                  <a:lumMod val="75000"/>
                  <a:lumOff val="25000"/>
                </a:schemeClr>
              </a:solidFill>
            </a:endParaRPr>
          </a:p>
        </p:txBody>
      </p:sp>
      <p:cxnSp>
        <p:nvCxnSpPr>
          <p:cNvPr id="6" name="Straight Connector 5"/>
          <p:cNvCxnSpPr/>
          <p:nvPr/>
        </p:nvCxnSpPr>
        <p:spPr>
          <a:xfrm flipV="1">
            <a:off x="1707267" y="3240912"/>
            <a:ext cx="5772874" cy="23150"/>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838201" y="3518947"/>
            <a:ext cx="7467599" cy="1077218"/>
          </a:xfrm>
          <a:prstGeom prst="rect">
            <a:avLst/>
          </a:prstGeom>
        </p:spPr>
        <p:txBody>
          <a:bodyPr wrap="square">
            <a:spAutoFit/>
          </a:bodyPr>
          <a:lstStyle/>
          <a:p>
            <a:pPr algn="ctr" defTabSz="457200" fontAlgn="base">
              <a:spcBef>
                <a:spcPct val="0"/>
              </a:spcBef>
              <a:spcAft>
                <a:spcPct val="0"/>
              </a:spcAft>
            </a:pPr>
            <a:r>
              <a:rPr lang="en-US" sz="1600" b="1" dirty="0" smtClean="0">
                <a:solidFill>
                  <a:srgbClr val="C00000"/>
                </a:solidFill>
                <a:latin typeface="Arial" charset="0"/>
                <a:ea typeface="ＭＳ Ｐゴシック" charset="0"/>
              </a:rPr>
              <a:t>Stephanie L Burke. MS, MHA, CHES – Administrative Manager</a:t>
            </a:r>
          </a:p>
          <a:p>
            <a:pPr algn="ctr" defTabSz="457200" fontAlgn="base">
              <a:spcBef>
                <a:spcPct val="0"/>
              </a:spcBef>
              <a:spcAft>
                <a:spcPct val="0"/>
              </a:spcAft>
            </a:pPr>
            <a:r>
              <a:rPr lang="en-US" sz="1600" b="1" dirty="0">
                <a:solidFill>
                  <a:srgbClr val="C00000"/>
                </a:solidFill>
                <a:latin typeface="Arial" charset="0"/>
                <a:ea typeface="ＭＳ Ｐゴシック" charset="0"/>
              </a:rPr>
              <a:t>Amanda Chirco </a:t>
            </a:r>
            <a:r>
              <a:rPr lang="en-US" sz="1600" b="1" dirty="0" err="1">
                <a:solidFill>
                  <a:srgbClr val="C00000"/>
                </a:solidFill>
                <a:latin typeface="Arial" charset="0"/>
                <a:ea typeface="ＭＳ Ｐゴシック" charset="0"/>
              </a:rPr>
              <a:t>M.Ed</a:t>
            </a:r>
            <a:r>
              <a:rPr lang="en-US" sz="1600" b="1" dirty="0">
                <a:solidFill>
                  <a:srgbClr val="C00000"/>
                </a:solidFill>
                <a:latin typeface="Arial" charset="0"/>
                <a:ea typeface="ＭＳ Ｐゴシック" charset="0"/>
              </a:rPr>
              <a:t> – Program </a:t>
            </a:r>
            <a:r>
              <a:rPr lang="en-US" sz="1600" b="1" dirty="0" smtClean="0">
                <a:solidFill>
                  <a:srgbClr val="C00000"/>
                </a:solidFill>
                <a:latin typeface="Arial" charset="0"/>
                <a:ea typeface="ＭＳ Ｐゴシック" charset="0"/>
              </a:rPr>
              <a:t>Manager</a:t>
            </a:r>
          </a:p>
          <a:p>
            <a:pPr algn="ctr" defTabSz="457200" fontAlgn="base">
              <a:spcBef>
                <a:spcPct val="0"/>
              </a:spcBef>
              <a:spcAft>
                <a:spcPct val="0"/>
              </a:spcAft>
            </a:pPr>
            <a:r>
              <a:rPr lang="en-US" sz="1600" b="1" dirty="0" smtClean="0">
                <a:solidFill>
                  <a:srgbClr val="C00000"/>
                </a:solidFill>
                <a:latin typeface="Arial" charset="0"/>
                <a:ea typeface="ＭＳ Ｐゴシック" charset="0"/>
              </a:rPr>
              <a:t>Lyndsey Clark, MS – Community Liaison </a:t>
            </a:r>
          </a:p>
          <a:p>
            <a:pPr algn="ctr" defTabSz="457200" fontAlgn="base">
              <a:spcBef>
                <a:spcPct val="0"/>
              </a:spcBef>
              <a:spcAft>
                <a:spcPct val="0"/>
              </a:spcAft>
            </a:pPr>
            <a:r>
              <a:rPr lang="en-US" sz="1600" b="1" dirty="0" smtClean="0">
                <a:solidFill>
                  <a:srgbClr val="C00000"/>
                </a:solidFill>
                <a:latin typeface="Arial" charset="0"/>
                <a:ea typeface="ＭＳ Ｐゴシック" charset="0"/>
              </a:rPr>
              <a:t>Sofia Gondal, MS</a:t>
            </a:r>
            <a:r>
              <a:rPr lang="en-US" sz="1600" dirty="0" smtClean="0">
                <a:solidFill>
                  <a:prstClr val="black"/>
                </a:solidFill>
                <a:latin typeface="Arial" charset="0"/>
                <a:ea typeface="ＭＳ Ｐゴシック" charset="0"/>
              </a:rPr>
              <a:t> </a:t>
            </a:r>
            <a:r>
              <a:rPr lang="en-US" sz="1600" b="1" dirty="0" smtClean="0">
                <a:solidFill>
                  <a:srgbClr val="C00000"/>
                </a:solidFill>
                <a:latin typeface="Arial" charset="0"/>
                <a:ea typeface="ＭＳ Ｐゴシック" charset="0"/>
              </a:rPr>
              <a:t>– Community Liaison</a:t>
            </a: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5053" t="23294" r="18031" b="23889"/>
          <a:stretch/>
        </p:blipFill>
        <p:spPr>
          <a:xfrm>
            <a:off x="3673554" y="5169509"/>
            <a:ext cx="1796969" cy="945586"/>
          </a:xfrm>
          <a:prstGeom prst="rect">
            <a:avLst/>
          </a:prstGeom>
        </p:spPr>
      </p:pic>
    </p:spTree>
    <p:extLst>
      <p:ext uri="{BB962C8B-B14F-4D97-AF65-F5344CB8AC3E}">
        <p14:creationId xmlns:p14="http://schemas.microsoft.com/office/powerpoint/2010/main" val="686579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143000" y="1489907"/>
            <a:ext cx="6858000" cy="4227282"/>
          </a:xfrm>
          <a:prstGeom prst="rect">
            <a:avLst/>
          </a:prstGeom>
        </p:spPr>
      </p:pic>
      <p:sp>
        <p:nvSpPr>
          <p:cNvPr id="2" name="Text Placeholder 1"/>
          <p:cNvSpPr>
            <a:spLocks noGrp="1"/>
          </p:cNvSpPr>
          <p:nvPr>
            <p:ph type="body" sz="quarter" idx="15"/>
          </p:nvPr>
        </p:nvSpPr>
        <p:spPr>
          <a:xfrm>
            <a:off x="457200" y="1182925"/>
            <a:ext cx="8229600" cy="4841259"/>
          </a:xfrm>
        </p:spPr>
        <p:txBody>
          <a:bodyPr anchor="ctr">
            <a:normAutofit/>
          </a:bodyPr>
          <a:lstStyle/>
          <a:p>
            <a:pPr marL="342900" indent="-342900" algn="l">
              <a:buFont typeface="Wingdings" panose="05000000000000000000" pitchFamily="2" charset="2"/>
              <a:buChar char="Ø"/>
            </a:pPr>
            <a:r>
              <a:rPr lang="en-US" sz="2800" b="1" dirty="0" smtClean="0"/>
              <a:t>New Affiliate </a:t>
            </a:r>
            <a:r>
              <a:rPr lang="en-US" sz="2800" b="1" dirty="0"/>
              <a:t>Agreement Status </a:t>
            </a:r>
            <a:r>
              <a:rPr lang="en-US" sz="2800" b="1" dirty="0" smtClean="0"/>
              <a:t>for CBO’s</a:t>
            </a:r>
          </a:p>
          <a:p>
            <a:pPr marL="0" indent="0" algn="l"/>
            <a:endParaRPr lang="en-US" sz="2800" b="1" dirty="0" smtClean="0"/>
          </a:p>
          <a:p>
            <a:pPr marL="342900" indent="-342900" algn="l">
              <a:buFont typeface="Wingdings" panose="05000000000000000000" pitchFamily="2" charset="2"/>
              <a:buChar char="Ø"/>
            </a:pPr>
            <a:r>
              <a:rPr lang="en-US" sz="2800" b="1" dirty="0" smtClean="0"/>
              <a:t>HITE Suffolk County Advisory Group</a:t>
            </a:r>
          </a:p>
          <a:p>
            <a:pPr marL="342900" indent="-342900" algn="l">
              <a:buFont typeface="Wingdings" panose="05000000000000000000" pitchFamily="2" charset="2"/>
              <a:buChar char="Ø"/>
            </a:pPr>
            <a:endParaRPr lang="en-US" sz="2800" b="1" dirty="0" smtClean="0"/>
          </a:p>
          <a:p>
            <a:pPr marL="342900" indent="-342900" algn="l">
              <a:buFont typeface="Wingdings" panose="05000000000000000000" pitchFamily="2" charset="2"/>
              <a:buChar char="Ø"/>
            </a:pPr>
            <a:r>
              <a:rPr lang="en-US" sz="2800" b="1" dirty="0"/>
              <a:t>Community Health Activation </a:t>
            </a:r>
            <a:r>
              <a:rPr lang="en-US" sz="2800" b="1" dirty="0" smtClean="0"/>
              <a:t>Program (</a:t>
            </a:r>
            <a:r>
              <a:rPr lang="en-US" sz="2800" b="1" dirty="0"/>
              <a:t>CHAP</a:t>
            </a:r>
            <a:r>
              <a:rPr lang="en-US" sz="2800" b="1" dirty="0" smtClean="0"/>
              <a:t>) Development Plan</a:t>
            </a:r>
            <a:endParaRPr lang="en-US" sz="2800" b="1" dirty="0"/>
          </a:p>
        </p:txBody>
      </p:sp>
      <p:sp>
        <p:nvSpPr>
          <p:cNvPr id="4" name="Title 3"/>
          <p:cNvSpPr>
            <a:spLocks noGrp="1"/>
          </p:cNvSpPr>
          <p:nvPr>
            <p:ph type="title"/>
          </p:nvPr>
        </p:nvSpPr>
        <p:spPr/>
        <p:txBody>
          <a:bodyPr vert="horz" lIns="91440" tIns="45720" rIns="91440" bIns="45720" rtlCol="0" anchor="ctr">
            <a:normAutofit/>
          </a:bodyPr>
          <a:lstStyle/>
          <a:p>
            <a:r>
              <a:rPr lang="en-US" sz="3200" b="1" baseline="6000" dirty="0" smtClean="0">
                <a:solidFill>
                  <a:srgbClr val="B60225"/>
                </a:solidFill>
              </a:rPr>
              <a:t>SCC updates</a:t>
            </a:r>
            <a:endParaRPr lang="en-US" sz="3200" b="1" baseline="6000" dirty="0">
              <a:solidFill>
                <a:srgbClr val="B60225"/>
              </a:solidFill>
            </a:endParaRPr>
          </a:p>
        </p:txBody>
      </p:sp>
    </p:spTree>
    <p:extLst>
      <p:ext uri="{BB962C8B-B14F-4D97-AF65-F5344CB8AC3E}">
        <p14:creationId xmlns:p14="http://schemas.microsoft.com/office/powerpoint/2010/main" val="2704702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4" name="Title 3"/>
          <p:cNvSpPr>
            <a:spLocks noGrp="1"/>
          </p:cNvSpPr>
          <p:nvPr>
            <p:ph type="title"/>
          </p:nvPr>
        </p:nvSpPr>
        <p:spPr/>
        <p:txBody>
          <a:bodyPr>
            <a:normAutofit fontScale="90000"/>
          </a:bodyPr>
          <a:lstStyle/>
          <a:p>
            <a:r>
              <a:rPr lang="en-US" sz="2000" b="1" dirty="0" smtClean="0">
                <a:solidFill>
                  <a:srgbClr val="B60225"/>
                </a:solidFill>
              </a:rPr>
              <a:t>The </a:t>
            </a:r>
            <a:r>
              <a:rPr lang="en-US" sz="2000" b="1" dirty="0" err="1" smtClean="0">
                <a:solidFill>
                  <a:srgbClr val="B60225"/>
                </a:solidFill>
              </a:rPr>
              <a:t>dsrip</a:t>
            </a:r>
            <a:r>
              <a:rPr lang="en-US" sz="2000" b="1" dirty="0" smtClean="0">
                <a:solidFill>
                  <a:srgbClr val="B60225"/>
                </a:solidFill>
              </a:rPr>
              <a:t> perspective</a:t>
            </a:r>
            <a:br>
              <a:rPr lang="en-US" sz="2000" b="1" dirty="0" smtClean="0">
                <a:solidFill>
                  <a:srgbClr val="B60225"/>
                </a:solidFill>
              </a:rPr>
            </a:br>
            <a:r>
              <a:rPr lang="en-US" sz="2000" b="1" dirty="0" smtClean="0">
                <a:solidFill>
                  <a:srgbClr val="B60225"/>
                </a:solidFill>
              </a:rPr>
              <a:t>Community based organization engagement</a:t>
            </a:r>
            <a:endParaRPr lang="en-US" sz="2000" b="1" dirty="0">
              <a:solidFill>
                <a:srgbClr val="B60225"/>
              </a:solidFill>
            </a:endParaRPr>
          </a:p>
        </p:txBody>
      </p:sp>
      <p:sp>
        <p:nvSpPr>
          <p:cNvPr id="6" name="Rectangle 5"/>
          <p:cNvSpPr/>
          <p:nvPr/>
        </p:nvSpPr>
        <p:spPr>
          <a:xfrm>
            <a:off x="775248" y="1981200"/>
            <a:ext cx="7593504" cy="3277820"/>
          </a:xfrm>
          <a:prstGeom prst="rect">
            <a:avLst/>
          </a:prstGeom>
        </p:spPr>
        <p:txBody>
          <a:bodyPr wrap="square">
            <a:spAutoFit/>
          </a:bodyPr>
          <a:lstStyle/>
          <a:p>
            <a:pPr marL="285750" indent="-285750" defTabSz="457200" fontAlgn="base">
              <a:spcBef>
                <a:spcPts val="1200"/>
              </a:spcBef>
              <a:spcAft>
                <a:spcPts val="600"/>
              </a:spcAft>
              <a:buClr>
                <a:srgbClr val="C00000"/>
              </a:buClr>
              <a:buFont typeface="Arial" panose="020B0604020202020204" pitchFamily="34" charset="0"/>
              <a:buChar char="•"/>
            </a:pPr>
            <a:r>
              <a:rPr lang="en-US" sz="2400" dirty="0" smtClean="0">
                <a:solidFill>
                  <a:prstClr val="black"/>
                </a:solidFill>
                <a:latin typeface="Arial" panose="020B0604020202020204" pitchFamily="34" charset="0"/>
                <a:ea typeface="ＭＳ Ｐゴシック" charset="0"/>
                <a:cs typeface="Arial" panose="020B0604020202020204" pitchFamily="34" charset="0"/>
              </a:rPr>
              <a:t>CBOs </a:t>
            </a:r>
            <a:r>
              <a:rPr lang="en-US" sz="2400" dirty="0">
                <a:solidFill>
                  <a:prstClr val="black"/>
                </a:solidFill>
                <a:latin typeface="Arial" panose="020B0604020202020204" pitchFamily="34" charset="0"/>
                <a:ea typeface="ＭＳ Ｐゴシック" charset="0"/>
                <a:cs typeface="Arial" panose="020B0604020202020204" pitchFamily="34" charset="0"/>
              </a:rPr>
              <a:t>are experienced in delivering services that are culturally responsive and provide services that address an individual’s </a:t>
            </a:r>
            <a:r>
              <a:rPr lang="en-US" sz="2400" b="1" dirty="0">
                <a:solidFill>
                  <a:prstClr val="black"/>
                </a:solidFill>
                <a:latin typeface="Arial" panose="020B0604020202020204" pitchFamily="34" charset="0"/>
                <a:ea typeface="ＭＳ Ｐゴシック" charset="0"/>
                <a:cs typeface="Arial" panose="020B0604020202020204" pitchFamily="34" charset="0"/>
              </a:rPr>
              <a:t>social determinants of </a:t>
            </a:r>
            <a:r>
              <a:rPr lang="en-US" sz="2400" b="1" dirty="0" smtClean="0">
                <a:solidFill>
                  <a:prstClr val="black"/>
                </a:solidFill>
                <a:latin typeface="Arial" panose="020B0604020202020204" pitchFamily="34" charset="0"/>
                <a:ea typeface="ＭＳ Ｐゴシック" charset="0"/>
                <a:cs typeface="Arial" panose="020B0604020202020204" pitchFamily="34" charset="0"/>
              </a:rPr>
              <a:t>health (SDH)</a:t>
            </a:r>
            <a:r>
              <a:rPr lang="en-US" sz="2400" dirty="0" smtClean="0">
                <a:solidFill>
                  <a:prstClr val="black"/>
                </a:solidFill>
                <a:latin typeface="Arial" panose="020B0604020202020204" pitchFamily="34" charset="0"/>
                <a:ea typeface="ＭＳ Ｐゴシック" charset="0"/>
                <a:cs typeface="Arial" panose="020B0604020202020204" pitchFamily="34" charset="0"/>
              </a:rPr>
              <a:t>. </a:t>
            </a:r>
          </a:p>
          <a:p>
            <a:pPr marL="285750" indent="-285750" defTabSz="457200" fontAlgn="base">
              <a:spcBef>
                <a:spcPts val="1200"/>
              </a:spcBef>
              <a:spcAft>
                <a:spcPts val="600"/>
              </a:spcAft>
              <a:buClr>
                <a:srgbClr val="C00000"/>
              </a:buClr>
              <a:buFont typeface="Arial" panose="020B0604020202020204" pitchFamily="34" charset="0"/>
              <a:buChar char="•"/>
            </a:pPr>
            <a:r>
              <a:rPr lang="en-US" sz="2400" dirty="0" smtClean="0">
                <a:solidFill>
                  <a:prstClr val="black"/>
                </a:solidFill>
                <a:latin typeface="Arial" panose="020B0604020202020204" pitchFamily="34" charset="0"/>
                <a:ea typeface="ＭＳ Ｐゴシック" charset="0"/>
                <a:cs typeface="Arial" panose="020B0604020202020204" pitchFamily="34" charset="0"/>
              </a:rPr>
              <a:t>Recognizing </a:t>
            </a:r>
            <a:r>
              <a:rPr lang="en-US" sz="2400" dirty="0">
                <a:solidFill>
                  <a:prstClr val="black"/>
                </a:solidFill>
                <a:latin typeface="Arial" panose="020B0604020202020204" pitchFamily="34" charset="0"/>
                <a:ea typeface="ＭＳ Ｐゴシック" charset="0"/>
                <a:cs typeface="Arial" panose="020B0604020202020204" pitchFamily="34" charset="0"/>
              </a:rPr>
              <a:t>the strong linkage between SDH and health outcomes, the SCC is looking to formally engage CBOs to collaborate on </a:t>
            </a:r>
            <a:r>
              <a:rPr lang="en-US" sz="2400" dirty="0" smtClean="0">
                <a:solidFill>
                  <a:prstClr val="black"/>
                </a:solidFill>
                <a:latin typeface="Arial" panose="020B0604020202020204" pitchFamily="34" charset="0"/>
                <a:ea typeface="ＭＳ Ｐゴシック" charset="0"/>
                <a:cs typeface="Arial" panose="020B0604020202020204" pitchFamily="34" charset="0"/>
              </a:rPr>
              <a:t>Integrated Delivery System (IDS) </a:t>
            </a:r>
            <a:r>
              <a:rPr lang="en-US" sz="2400" dirty="0">
                <a:solidFill>
                  <a:prstClr val="black"/>
                </a:solidFill>
                <a:latin typeface="Arial" panose="020B0604020202020204" pitchFamily="34" charset="0"/>
                <a:ea typeface="ＭＳ Ｐゴシック" charset="0"/>
                <a:cs typeface="Arial" panose="020B0604020202020204" pitchFamily="34" charset="0"/>
              </a:rPr>
              <a:t>efforts </a:t>
            </a:r>
            <a:r>
              <a:rPr lang="en-US" sz="2400" dirty="0" smtClean="0">
                <a:solidFill>
                  <a:prstClr val="black"/>
                </a:solidFill>
                <a:latin typeface="Arial" panose="020B0604020202020204" pitchFamily="34" charset="0"/>
                <a:ea typeface="ＭＳ Ｐゴシック" charset="0"/>
                <a:cs typeface="Arial" panose="020B0604020202020204" pitchFamily="34" charset="0"/>
              </a:rPr>
              <a:t>and </a:t>
            </a:r>
            <a:r>
              <a:rPr lang="en-US" sz="2400" dirty="0">
                <a:solidFill>
                  <a:prstClr val="black"/>
                </a:solidFill>
                <a:latin typeface="Arial" panose="020B0604020202020204" pitchFamily="34" charset="0"/>
                <a:ea typeface="ＭＳ Ｐゴシック" charset="0"/>
                <a:cs typeface="Arial" panose="020B0604020202020204" pitchFamily="34" charset="0"/>
              </a:rPr>
              <a:t>SDH initiatives. </a:t>
            </a:r>
          </a:p>
        </p:txBody>
      </p:sp>
    </p:spTree>
    <p:extLst>
      <p:ext uri="{BB962C8B-B14F-4D97-AF65-F5344CB8AC3E}">
        <p14:creationId xmlns:p14="http://schemas.microsoft.com/office/powerpoint/2010/main" val="4185975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normAutofit/>
          </a:bodyPr>
          <a:lstStyle/>
          <a:p>
            <a:pPr marL="457200" indent="-457200" algn="l">
              <a:buFont typeface="Arial" panose="020B0604020202020204" pitchFamily="34" charset="0"/>
              <a:buChar char="•"/>
            </a:pPr>
            <a:r>
              <a:rPr lang="en-US" sz="3200" dirty="0" smtClean="0">
                <a:solidFill>
                  <a:srgbClr val="C00000"/>
                </a:solidFill>
              </a:rPr>
              <a:t>Economic Stability</a:t>
            </a:r>
          </a:p>
          <a:p>
            <a:pPr marL="457200" indent="-457200" algn="l">
              <a:buFont typeface="Arial" panose="020B0604020202020204" pitchFamily="34" charset="0"/>
              <a:buChar char="•"/>
            </a:pPr>
            <a:r>
              <a:rPr lang="en-US" sz="3200" dirty="0" smtClean="0">
                <a:solidFill>
                  <a:srgbClr val="C00000"/>
                </a:solidFill>
              </a:rPr>
              <a:t>Education</a:t>
            </a:r>
          </a:p>
          <a:p>
            <a:pPr marL="457200" indent="-457200" algn="l">
              <a:buFont typeface="Arial" panose="020B0604020202020204" pitchFamily="34" charset="0"/>
              <a:buChar char="•"/>
            </a:pPr>
            <a:r>
              <a:rPr lang="en-US" sz="3200" dirty="0" smtClean="0">
                <a:solidFill>
                  <a:srgbClr val="C00000"/>
                </a:solidFill>
              </a:rPr>
              <a:t>Social</a:t>
            </a:r>
          </a:p>
          <a:p>
            <a:pPr marL="457200" indent="-457200" algn="l">
              <a:buFont typeface="Arial" panose="020B0604020202020204" pitchFamily="34" charset="0"/>
              <a:buChar char="•"/>
            </a:pPr>
            <a:r>
              <a:rPr lang="en-US" sz="3200" dirty="0" smtClean="0">
                <a:solidFill>
                  <a:srgbClr val="C00000"/>
                </a:solidFill>
              </a:rPr>
              <a:t>Family &amp; Community</a:t>
            </a:r>
          </a:p>
          <a:p>
            <a:pPr marL="457200" indent="-457200" algn="l">
              <a:buFont typeface="Arial" panose="020B0604020202020204" pitchFamily="34" charset="0"/>
              <a:buChar char="•"/>
            </a:pPr>
            <a:r>
              <a:rPr lang="en-US" sz="3200" dirty="0" smtClean="0">
                <a:solidFill>
                  <a:srgbClr val="C00000"/>
                </a:solidFill>
              </a:rPr>
              <a:t>Health </a:t>
            </a:r>
          </a:p>
          <a:p>
            <a:pPr marL="457200" indent="-457200" algn="l">
              <a:buFont typeface="Arial" panose="020B0604020202020204" pitchFamily="34" charset="0"/>
              <a:buChar char="•"/>
            </a:pPr>
            <a:r>
              <a:rPr lang="en-US" sz="3200" dirty="0" smtClean="0">
                <a:solidFill>
                  <a:srgbClr val="C00000"/>
                </a:solidFill>
              </a:rPr>
              <a:t>Neighborhood &amp; Environment</a:t>
            </a:r>
            <a:endParaRPr lang="en-US" sz="3200" dirty="0">
              <a:solidFill>
                <a:srgbClr val="C00000"/>
              </a:solidFill>
            </a:endParaRPr>
          </a:p>
        </p:txBody>
      </p:sp>
      <p:sp>
        <p:nvSpPr>
          <p:cNvPr id="3" name="Text Placeholder 2"/>
          <p:cNvSpPr>
            <a:spLocks noGrp="1"/>
          </p:cNvSpPr>
          <p:nvPr>
            <p:ph type="body" sz="quarter" idx="14"/>
          </p:nvPr>
        </p:nvSpPr>
        <p:spPr/>
        <p:txBody>
          <a:bodyPr/>
          <a:lstStyle/>
          <a:p>
            <a:endParaRPr lang="en-US"/>
          </a:p>
        </p:txBody>
      </p:sp>
      <p:sp>
        <p:nvSpPr>
          <p:cNvPr id="4" name="Title 3"/>
          <p:cNvSpPr>
            <a:spLocks noGrp="1"/>
          </p:cNvSpPr>
          <p:nvPr>
            <p:ph type="title"/>
          </p:nvPr>
        </p:nvSpPr>
        <p:spPr/>
        <p:txBody>
          <a:bodyPr>
            <a:noAutofit/>
          </a:bodyPr>
          <a:lstStyle/>
          <a:p>
            <a:r>
              <a:rPr lang="en-US" sz="2000" b="1" dirty="0" smtClean="0">
                <a:solidFill>
                  <a:srgbClr val="C00000"/>
                </a:solidFill>
              </a:rPr>
              <a:t>Healthy People 2020 Social Determinants of health </a:t>
            </a:r>
            <a:endParaRPr lang="en-US" sz="2000" b="1" dirty="0">
              <a:solidFill>
                <a:srgbClr val="C00000"/>
              </a:solidFill>
            </a:endParaRPr>
          </a:p>
        </p:txBody>
      </p:sp>
      <p:pic>
        <p:nvPicPr>
          <p:cNvPr id="9" name="Picture 8"/>
          <p:cNvPicPr>
            <a:picLocks noChangeAspect="1"/>
          </p:cNvPicPr>
          <p:nvPr/>
        </p:nvPicPr>
        <p:blipFill>
          <a:blip r:embed="rId3"/>
          <a:stretch>
            <a:fillRect/>
          </a:stretch>
        </p:blipFill>
        <p:spPr>
          <a:xfrm>
            <a:off x="6627385" y="1342525"/>
            <a:ext cx="665042" cy="659324"/>
          </a:xfrm>
          <a:prstGeom prst="rect">
            <a:avLst/>
          </a:prstGeom>
        </p:spPr>
      </p:pic>
      <p:pic>
        <p:nvPicPr>
          <p:cNvPr id="10" name="Picture 9"/>
          <p:cNvPicPr>
            <a:picLocks noChangeAspect="1"/>
          </p:cNvPicPr>
          <p:nvPr/>
        </p:nvPicPr>
        <p:blipFill>
          <a:blip r:embed="rId4"/>
          <a:stretch>
            <a:fillRect/>
          </a:stretch>
        </p:blipFill>
        <p:spPr>
          <a:xfrm rot="10800000">
            <a:off x="8293864" y="3052837"/>
            <a:ext cx="528668" cy="704890"/>
          </a:xfrm>
          <a:prstGeom prst="rect">
            <a:avLst/>
          </a:prstGeom>
        </p:spPr>
      </p:pic>
      <p:pic>
        <p:nvPicPr>
          <p:cNvPr id="11" name="Picture 10"/>
          <p:cNvPicPr>
            <a:picLocks noChangeAspect="1"/>
          </p:cNvPicPr>
          <p:nvPr/>
        </p:nvPicPr>
        <p:blipFill>
          <a:blip r:embed="rId5"/>
          <a:stretch>
            <a:fillRect/>
          </a:stretch>
        </p:blipFill>
        <p:spPr>
          <a:xfrm>
            <a:off x="7208132" y="2174259"/>
            <a:ext cx="685801" cy="727365"/>
          </a:xfrm>
          <a:prstGeom prst="rect">
            <a:avLst/>
          </a:prstGeom>
        </p:spPr>
      </p:pic>
      <p:pic>
        <p:nvPicPr>
          <p:cNvPr id="12" name="Picture 11"/>
          <p:cNvPicPr>
            <a:picLocks noChangeAspect="1"/>
          </p:cNvPicPr>
          <p:nvPr/>
        </p:nvPicPr>
        <p:blipFill>
          <a:blip r:embed="rId6"/>
          <a:stretch>
            <a:fillRect/>
          </a:stretch>
        </p:blipFill>
        <p:spPr>
          <a:xfrm>
            <a:off x="6686826" y="3709240"/>
            <a:ext cx="521218" cy="694957"/>
          </a:xfrm>
          <a:prstGeom prst="rect">
            <a:avLst/>
          </a:prstGeom>
        </p:spPr>
      </p:pic>
      <p:pic>
        <p:nvPicPr>
          <p:cNvPr id="13" name="Picture 12"/>
          <p:cNvPicPr>
            <a:picLocks noChangeAspect="1"/>
          </p:cNvPicPr>
          <p:nvPr/>
        </p:nvPicPr>
        <p:blipFill>
          <a:blip r:embed="rId7"/>
          <a:stretch>
            <a:fillRect/>
          </a:stretch>
        </p:blipFill>
        <p:spPr>
          <a:xfrm>
            <a:off x="8000941" y="4454622"/>
            <a:ext cx="585848" cy="781130"/>
          </a:xfrm>
          <a:prstGeom prst="rect">
            <a:avLst/>
          </a:prstGeom>
        </p:spPr>
      </p:pic>
    </p:spTree>
    <p:extLst>
      <p:ext uri="{BB962C8B-B14F-4D97-AF65-F5344CB8AC3E}">
        <p14:creationId xmlns:p14="http://schemas.microsoft.com/office/powerpoint/2010/main" val="1276448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a:p>
        </p:txBody>
      </p:sp>
      <p:sp>
        <p:nvSpPr>
          <p:cNvPr id="4" name="Title 3"/>
          <p:cNvSpPr>
            <a:spLocks noGrp="1"/>
          </p:cNvSpPr>
          <p:nvPr>
            <p:ph type="title"/>
          </p:nvPr>
        </p:nvSpPr>
        <p:spPr/>
        <p:txBody>
          <a:bodyPr>
            <a:normAutofit/>
          </a:bodyPr>
          <a:lstStyle/>
          <a:p>
            <a:r>
              <a:rPr lang="en-US" sz="2000" b="1" dirty="0" smtClean="0">
                <a:solidFill>
                  <a:srgbClr val="C00000"/>
                </a:solidFill>
              </a:rPr>
              <a:t>community based organization </a:t>
            </a:r>
            <a:br>
              <a:rPr lang="en-US" sz="2000" b="1" dirty="0" smtClean="0">
                <a:solidFill>
                  <a:srgbClr val="C00000"/>
                </a:solidFill>
              </a:rPr>
            </a:br>
            <a:r>
              <a:rPr lang="en-US" sz="2000" b="1" dirty="0" smtClean="0">
                <a:solidFill>
                  <a:srgbClr val="C00000"/>
                </a:solidFill>
              </a:rPr>
              <a:t> </a:t>
            </a:r>
            <a:r>
              <a:rPr lang="en-US" sz="2000" b="1" dirty="0" err="1">
                <a:solidFill>
                  <a:srgbClr val="C00000"/>
                </a:solidFill>
              </a:rPr>
              <a:t>Nys</a:t>
            </a:r>
            <a:r>
              <a:rPr lang="en-US" sz="2000" b="1" dirty="0">
                <a:solidFill>
                  <a:srgbClr val="C00000"/>
                </a:solidFill>
              </a:rPr>
              <a:t> </a:t>
            </a:r>
            <a:r>
              <a:rPr lang="en-US" sz="2000" b="1" dirty="0" err="1">
                <a:solidFill>
                  <a:srgbClr val="C00000"/>
                </a:solidFill>
              </a:rPr>
              <a:t>doh</a:t>
            </a:r>
            <a:r>
              <a:rPr lang="en-US" sz="2000" b="1" dirty="0">
                <a:solidFill>
                  <a:srgbClr val="C00000"/>
                </a:solidFill>
              </a:rPr>
              <a:t> </a:t>
            </a:r>
            <a:r>
              <a:rPr lang="en-US" sz="2000" b="1" dirty="0" smtClean="0">
                <a:solidFill>
                  <a:srgbClr val="C00000"/>
                </a:solidFill>
              </a:rPr>
              <a:t>tier definitions</a:t>
            </a:r>
            <a:endParaRPr lang="en-US" sz="2000" b="1" dirty="0">
              <a:solidFill>
                <a:srgbClr val="C00000"/>
              </a:solidFill>
            </a:endParaRPr>
          </a:p>
        </p:txBody>
      </p:sp>
      <p:graphicFrame>
        <p:nvGraphicFramePr>
          <p:cNvPr id="5" name="Diagram 4"/>
          <p:cNvGraphicFramePr/>
          <p:nvPr>
            <p:extLst>
              <p:ext uri="{D42A27DB-BD31-4B8C-83A1-F6EECF244321}">
                <p14:modId xmlns:p14="http://schemas.microsoft.com/office/powerpoint/2010/main" val="423841349"/>
              </p:ext>
            </p:extLst>
          </p:nvPr>
        </p:nvGraphicFramePr>
        <p:xfrm>
          <a:off x="685800" y="1569461"/>
          <a:ext cx="7772400" cy="36121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347004" y="5562600"/>
            <a:ext cx="6172200" cy="338554"/>
          </a:xfrm>
          <a:prstGeom prst="rect">
            <a:avLst/>
          </a:prstGeom>
          <a:noFill/>
        </p:spPr>
        <p:txBody>
          <a:bodyPr wrap="square" rtlCol="0">
            <a:spAutoFit/>
          </a:bodyPr>
          <a:lstStyle/>
          <a:p>
            <a:pPr algn="ctr" defTabSz="457200" fontAlgn="base">
              <a:spcBef>
                <a:spcPct val="0"/>
              </a:spcBef>
              <a:spcAft>
                <a:spcPct val="0"/>
              </a:spcAft>
            </a:pPr>
            <a:r>
              <a:rPr lang="en-US" sz="1600" dirty="0">
                <a:solidFill>
                  <a:prstClr val="black"/>
                </a:solidFill>
                <a:latin typeface="Arial" charset="0"/>
                <a:ea typeface="ＭＳ Ｐゴシック" charset="0"/>
              </a:rPr>
              <a:t>Commonality Addressing the Social Determinants of Health </a:t>
            </a:r>
          </a:p>
        </p:txBody>
      </p:sp>
    </p:spTree>
    <p:extLst>
      <p:ext uri="{BB962C8B-B14F-4D97-AF65-F5344CB8AC3E}">
        <p14:creationId xmlns:p14="http://schemas.microsoft.com/office/powerpoint/2010/main" val="26652338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lum bright="70000" contrast="-70000"/>
            <a:extLst>
              <a:ext uri="{28A0092B-C50C-407E-A947-70E740481C1C}">
                <a14:useLocalDpi xmlns:a14="http://schemas.microsoft.com/office/drawing/2010/main" val="0"/>
              </a:ext>
            </a:extLst>
          </a:blip>
          <a:srcRect l="-1" r="-994" b="26385"/>
          <a:stretch/>
        </p:blipFill>
        <p:spPr>
          <a:xfrm>
            <a:off x="1420278" y="1133348"/>
            <a:ext cx="6303521" cy="5246871"/>
          </a:xfrm>
          <a:prstGeom prst="rect">
            <a:avLst/>
          </a:prstGeom>
        </p:spPr>
      </p:pic>
      <p:sp>
        <p:nvSpPr>
          <p:cNvPr id="2" name="Text Placeholder 1"/>
          <p:cNvSpPr>
            <a:spLocks noGrp="1"/>
          </p:cNvSpPr>
          <p:nvPr>
            <p:ph type="body" sz="quarter" idx="15"/>
          </p:nvPr>
        </p:nvSpPr>
        <p:spPr>
          <a:xfrm>
            <a:off x="762000" y="1642236"/>
            <a:ext cx="7620000" cy="3653886"/>
          </a:xfrm>
        </p:spPr>
        <p:txBody>
          <a:bodyPr>
            <a:normAutofit/>
          </a:bodyPr>
          <a:lstStyle/>
          <a:p>
            <a:pPr marL="0" indent="0" algn="l"/>
            <a:endParaRPr lang="en-US" sz="2000" dirty="0"/>
          </a:p>
          <a:p>
            <a:pPr marL="342900" indent="-342900" algn="l">
              <a:buFont typeface="Arial" panose="020B0604020202020204" pitchFamily="34" charset="0"/>
              <a:buChar char="•"/>
            </a:pPr>
            <a:r>
              <a:rPr lang="en-US" sz="2000" dirty="0"/>
              <a:t>Social determinants of health play the most important role in overall health and yet, our medical care system has not yet engaged in addressing and measuring SDH interventions. </a:t>
            </a:r>
            <a:endParaRPr lang="en-US" sz="2000" dirty="0" smtClean="0"/>
          </a:p>
          <a:p>
            <a:pPr marL="0" indent="0" algn="l"/>
            <a:endParaRPr lang="en-US" sz="2000" dirty="0"/>
          </a:p>
          <a:p>
            <a:pPr marL="0" indent="0"/>
            <a:r>
              <a:rPr lang="en-US" sz="2800" i="1" dirty="0" smtClean="0">
                <a:solidFill>
                  <a:srgbClr val="C00000"/>
                </a:solidFill>
              </a:rPr>
              <a:t>Can your organization identify innovative ideas, programs or services to improve outcomes?</a:t>
            </a:r>
            <a:endParaRPr lang="en-US" sz="2800" i="1" dirty="0">
              <a:solidFill>
                <a:srgbClr val="C00000"/>
              </a:solidFill>
            </a:endParaRPr>
          </a:p>
        </p:txBody>
      </p:sp>
      <p:sp>
        <p:nvSpPr>
          <p:cNvPr id="3" name="Text Placeholder 2"/>
          <p:cNvSpPr>
            <a:spLocks noGrp="1"/>
          </p:cNvSpPr>
          <p:nvPr>
            <p:ph type="body" sz="quarter" idx="14"/>
          </p:nvPr>
        </p:nvSpPr>
        <p:spPr/>
        <p:txBody>
          <a:bodyPr/>
          <a:lstStyle/>
          <a:p>
            <a:endParaRPr lang="en-US"/>
          </a:p>
        </p:txBody>
      </p:sp>
      <p:sp>
        <p:nvSpPr>
          <p:cNvPr id="4" name="Title 3"/>
          <p:cNvSpPr>
            <a:spLocks noGrp="1"/>
          </p:cNvSpPr>
          <p:nvPr>
            <p:ph type="title"/>
          </p:nvPr>
        </p:nvSpPr>
        <p:spPr/>
        <p:txBody>
          <a:bodyPr>
            <a:normAutofit/>
          </a:bodyPr>
          <a:lstStyle/>
          <a:p>
            <a:r>
              <a:rPr lang="en-US" sz="2000" b="1" dirty="0" smtClean="0">
                <a:solidFill>
                  <a:srgbClr val="C00000"/>
                </a:solidFill>
              </a:rPr>
              <a:t>What is the opportunity?</a:t>
            </a:r>
            <a:endParaRPr lang="en-US" sz="2000" b="1" dirty="0">
              <a:solidFill>
                <a:srgbClr val="C00000"/>
              </a:solidFill>
            </a:endParaRPr>
          </a:p>
        </p:txBody>
      </p:sp>
    </p:spTree>
    <p:extLst>
      <p:ext uri="{BB962C8B-B14F-4D97-AF65-F5344CB8AC3E}">
        <p14:creationId xmlns:p14="http://schemas.microsoft.com/office/powerpoint/2010/main" val="3906990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LIPHIP">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2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3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4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2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3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Northwell Green">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1_Northwell Green">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2_Northwell Green">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3_Northwell Green">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6.xml><?xml version="1.0" encoding="utf-8"?>
<a:theme xmlns:a="http://schemas.openxmlformats.org/drawingml/2006/main" name="4_Northwell Green">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7.xml><?xml version="1.0" encoding="utf-8"?>
<a:theme xmlns:a="http://schemas.openxmlformats.org/drawingml/2006/main" name="5_Northwell Green">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8.xml><?xml version="1.0" encoding="utf-8"?>
<a:theme xmlns:a="http://schemas.openxmlformats.org/drawingml/2006/main" name="6_Northwell Green">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9.xml><?xml version="1.0" encoding="utf-8"?>
<a:theme xmlns:a="http://schemas.openxmlformats.org/drawingml/2006/main" name="7_Northwell Green">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8_Northwell Green">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1.xml><?xml version="1.0" encoding="utf-8"?>
<a:theme xmlns:a="http://schemas.openxmlformats.org/drawingml/2006/main" name="9_Northwell Green">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2.xml><?xml version="1.0" encoding="utf-8"?>
<a:theme xmlns:a="http://schemas.openxmlformats.org/drawingml/2006/main" name="10_Northwell Green">
  <a:themeElements>
    <a:clrScheme name="nwh">
      <a:dk1>
        <a:srgbClr val="53565A"/>
      </a:dk1>
      <a:lt1>
        <a:srgbClr val="FFFFFF"/>
      </a:lt1>
      <a:dk2>
        <a:srgbClr val="009ADF"/>
      </a:dk2>
      <a:lt2>
        <a:srgbClr val="FFFFFF"/>
      </a:lt2>
      <a:accent1>
        <a:srgbClr val="003CA5"/>
      </a:accent1>
      <a:accent2>
        <a:srgbClr val="6DC3DF"/>
      </a:accent2>
      <a:accent3>
        <a:srgbClr val="3DAD2C"/>
      </a:accent3>
      <a:accent4>
        <a:srgbClr val="9E29B5"/>
      </a:accent4>
      <a:accent5>
        <a:srgbClr val="9494D1"/>
      </a:accent5>
      <a:accent6>
        <a:srgbClr val="FF681E"/>
      </a:accent6>
      <a:hlink>
        <a:srgbClr val="003CA5"/>
      </a:hlink>
      <a:folHlink>
        <a:srgbClr val="E33D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uffolk Care Collabora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Suffolk Care Collabor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LIPHIP</Template>
  <TotalTime>11273</TotalTime>
  <Words>2589</Words>
  <Application>Microsoft Office PowerPoint</Application>
  <PresentationFormat>On-screen Show (4:3)</PresentationFormat>
  <Paragraphs>325</Paragraphs>
  <Slides>39</Slides>
  <Notes>7</Notes>
  <HiddenSlides>0</HiddenSlides>
  <MMClips>0</MMClips>
  <ScaleCrop>false</ScaleCrop>
  <HeadingPairs>
    <vt:vector size="4" baseType="variant">
      <vt:variant>
        <vt:lpstr>Theme</vt:lpstr>
      </vt:variant>
      <vt:variant>
        <vt:i4>32</vt:i4>
      </vt:variant>
      <vt:variant>
        <vt:lpstr>Slide Titles</vt:lpstr>
      </vt:variant>
      <vt:variant>
        <vt:i4>39</vt:i4>
      </vt:variant>
    </vt:vector>
  </HeadingPairs>
  <TitlesOfParts>
    <vt:vector size="71" baseType="lpstr">
      <vt:lpstr>LIPHIP</vt:lpstr>
      <vt:lpstr>1_Custom Design</vt:lpstr>
      <vt:lpstr>Suffolk Care Collaborative</vt:lpstr>
      <vt:lpstr>1_Suffolk Care Collaborative</vt:lpstr>
      <vt:lpstr>4_Suffolk Care Collaborative</vt:lpstr>
      <vt:lpstr>5_Suffolk Care Collaborative</vt:lpstr>
      <vt:lpstr>6_Suffolk Care Collaborative</vt:lpstr>
      <vt:lpstr>7_Suffolk Care Collaborative</vt:lpstr>
      <vt:lpstr>8_Suffolk Care Collaborative</vt:lpstr>
      <vt:lpstr>9_Suffolk Care Collaborative</vt:lpstr>
      <vt:lpstr>10_Suffolk Care Collaborative</vt:lpstr>
      <vt:lpstr>11_Suffolk Care Collaborative</vt:lpstr>
      <vt:lpstr>12_Suffolk Care Collaborative</vt:lpstr>
      <vt:lpstr>13_Suffolk Care Collaborative</vt:lpstr>
      <vt:lpstr>14_Suffolk Care Collaborative</vt:lpstr>
      <vt:lpstr>2_Suffolk Care Collaborative</vt:lpstr>
      <vt:lpstr>3_Suffolk Care Collaborative</vt:lpstr>
      <vt:lpstr>Office Theme</vt:lpstr>
      <vt:lpstr>1_Office Theme</vt:lpstr>
      <vt:lpstr>2_Office Theme</vt:lpstr>
      <vt:lpstr>3_Office Theme</vt:lpstr>
      <vt:lpstr>Northwell Green</vt:lpstr>
      <vt:lpstr>1_Northwell Green</vt:lpstr>
      <vt:lpstr>2_Northwell Green</vt:lpstr>
      <vt:lpstr>3_Northwell Green</vt:lpstr>
      <vt:lpstr>4_Northwell Green</vt:lpstr>
      <vt:lpstr>5_Northwell Green</vt:lpstr>
      <vt:lpstr>6_Northwell Green</vt:lpstr>
      <vt:lpstr>7_Northwell Green</vt:lpstr>
      <vt:lpstr>8_Northwell Green</vt:lpstr>
      <vt:lpstr>9_Northwell Green</vt:lpstr>
      <vt:lpstr>10_Northwell Green</vt:lpstr>
      <vt:lpstr> Long Island Population Health Improvement Program (LIPHIP)</vt:lpstr>
      <vt:lpstr>Announcements and Updates</vt:lpstr>
      <vt:lpstr>DSRIP Partnership Updates</vt:lpstr>
      <vt:lpstr>PowerPoint Presentation</vt:lpstr>
      <vt:lpstr>SCC updates</vt:lpstr>
      <vt:lpstr>The dsrip perspective Community based organization engagement</vt:lpstr>
      <vt:lpstr>Healthy People 2020 Social Determinants of health </vt:lpstr>
      <vt:lpstr>community based organization   Nys doh tier definitions</vt:lpstr>
      <vt:lpstr>What is the opportunity?</vt:lpstr>
      <vt:lpstr>Community based organization  engagement model</vt:lpstr>
      <vt:lpstr>New affiliate agreement next steps</vt:lpstr>
      <vt:lpstr>HITE Suffolk County Advisory Group</vt:lpstr>
      <vt:lpstr>Community health activation Program  (CHAP) Overview</vt:lpstr>
      <vt:lpstr>Community Health activation Program  Development plan &amp; Call for engagement</vt:lpstr>
      <vt:lpstr> Northwell Health  CBO Engagement</vt:lpstr>
      <vt:lpstr>Determining a “Hot Spot”</vt:lpstr>
      <vt:lpstr>College Point/North Flushing</vt:lpstr>
      <vt:lpstr>College Point/North Flushing</vt:lpstr>
      <vt:lpstr>Flushing</vt:lpstr>
      <vt:lpstr>Flushing</vt:lpstr>
      <vt:lpstr> Glen Cove </vt:lpstr>
      <vt:lpstr>Glen Cove</vt:lpstr>
      <vt:lpstr>PowerPoint Presentation</vt:lpstr>
      <vt:lpstr>PowerPoint Presentation</vt:lpstr>
      <vt:lpstr>Patient Partner Connections</vt:lpstr>
      <vt:lpstr>Health Policy on the Move –  Why It Matters to You</vt:lpstr>
      <vt:lpstr>PowerPoint Presentation</vt:lpstr>
      <vt:lpstr>LIHC Walking Events</vt:lpstr>
      <vt:lpstr>County Walking Events</vt:lpstr>
      <vt:lpstr>Suffolk Marathon</vt:lpstr>
      <vt:lpstr>Events</vt:lpstr>
      <vt:lpstr>FreedomFest: Taste of Long Island Festival </vt:lpstr>
      <vt:lpstr>To register visit </vt:lpstr>
      <vt:lpstr>Nassau County Family 5K Walk &amp; Health Expo </vt:lpstr>
      <vt:lpstr>Dog Owners Walk More Per Day</vt:lpstr>
      <vt:lpstr>Academic Partners</vt:lpstr>
      <vt:lpstr>Community Health Assessment Survey</vt:lpstr>
      <vt:lpstr>Cultural Competency</vt:lpstr>
      <vt:lpstr>Questions/Feedback?</vt:lpstr>
    </vt:vector>
  </TitlesOfParts>
  <Company>Healthcare Association of New York 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Island Population Health Improvement Project (LIPHIP)</dc:title>
  <dc:creator>Admin</dc:creator>
  <cp:lastModifiedBy>Kim Whitehead</cp:lastModifiedBy>
  <cp:revision>366</cp:revision>
  <cp:lastPrinted>2016-12-14T16:31:58Z</cp:lastPrinted>
  <dcterms:created xsi:type="dcterms:W3CDTF">2015-10-19T13:50:18Z</dcterms:created>
  <dcterms:modified xsi:type="dcterms:W3CDTF">2017-07-12T20:05:43Z</dcterms:modified>
</cp:coreProperties>
</file>